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x="18288000" cy="10287000"/>
  <p:notesSz cx="6858000" cy="9144000"/>
  <p:embeddedFontLst>
    <p:embeddedFont>
      <p:font typeface="Garet Bold" charset="1" panose="00000000000000000000"/>
      <p:regular r:id="rId21"/>
    </p:embeddedFont>
    <p:embeddedFont>
      <p:font typeface="Garet" charset="1" panose="00000000000000000000"/>
      <p:regular r:id="rId22"/>
    </p:embeddedFont>
    <p:embeddedFont>
      <p:font typeface="Oswald" charset="1" panose="00000500000000000000"/>
      <p:regular r:id="rId23"/>
    </p:embeddedFont>
    <p:embeddedFont>
      <p:font typeface="Gagalin" charset="1" panose="00000500000000000000"/>
      <p:regular r:id="rId24"/>
    </p:embeddedFont>
    <p:embeddedFont>
      <p:font typeface="Open Sans" charset="1" panose="00000000000000000000"/>
      <p:regular r:id="rId25"/>
    </p:embeddedFont>
    <p:embeddedFont>
      <p:font typeface="Inter" charset="1" panose="020B0502030000000004"/>
      <p:regular r:id="rId26"/>
    </p:embeddedFont>
    <p:embeddedFont>
      <p:font typeface="Open Sans Bold" charset="1" panose="00000000000000000000"/>
      <p:regular r:id="rId27"/>
    </p:embeddedFont>
    <p:embeddedFont>
      <p:font typeface="Inter Bold" charset="1" panose="020B0802030000000004"/>
      <p:regular r:id="rId28"/>
    </p:embeddedFont>
    <p:embeddedFont>
      <p:font typeface="Garet Ultra-Bold" charset="1" panose="00000000000000000000"/>
      <p:regular r:id="rId2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6.png" Type="http://schemas.openxmlformats.org/officeDocument/2006/relationships/image"/><Relationship Id="rId3" Target="../media/image37.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8.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png" Type="http://schemas.openxmlformats.org/officeDocument/2006/relationships/image"/><Relationship Id="rId11" Target="../media/image12.png" Type="http://schemas.openxmlformats.org/officeDocument/2006/relationships/image"/><Relationship Id="rId2" Target="../media/image3.pn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 Id="rId7" Target="../media/image8.png" Type="http://schemas.openxmlformats.org/officeDocument/2006/relationships/image"/><Relationship Id="rId8" Target="../media/image9.svg" Type="http://schemas.openxmlformats.org/officeDocument/2006/relationships/image"/><Relationship Id="rId9" Target="../media/image10.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1.png" Type="http://schemas.openxmlformats.org/officeDocument/2006/relationships/image"/><Relationship Id="rId11" Target="../media/image22.svg" Type="http://schemas.openxmlformats.org/officeDocument/2006/relationships/image"/><Relationship Id="rId2" Target="../media/image13.png" Type="http://schemas.openxmlformats.org/officeDocument/2006/relationships/image"/><Relationship Id="rId3" Target="../media/image14.svg" Type="http://schemas.openxmlformats.org/officeDocument/2006/relationships/image"/><Relationship Id="rId4" Target="../media/image15.png" Type="http://schemas.openxmlformats.org/officeDocument/2006/relationships/image"/><Relationship Id="rId5" Target="../media/image16.svg" Type="http://schemas.openxmlformats.org/officeDocument/2006/relationships/image"/><Relationship Id="rId6" Target="../media/image17.png" Type="http://schemas.openxmlformats.org/officeDocument/2006/relationships/image"/><Relationship Id="rId7" Target="../media/image18.svg" Type="http://schemas.openxmlformats.org/officeDocument/2006/relationships/image"/><Relationship Id="rId8" Target="../media/image19.png" Type="http://schemas.openxmlformats.org/officeDocument/2006/relationships/image"/><Relationship Id="rId9" Target="../media/image20.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 Id="rId3" Target="../media/image24.png" Type="http://schemas.openxmlformats.org/officeDocument/2006/relationships/image"/><Relationship Id="rId4" Target="../media/image25.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4.png" Type="http://schemas.openxmlformats.org/officeDocument/2006/relationships/image"/><Relationship Id="rId11" Target="../media/image35.svg" Type="http://schemas.openxmlformats.org/officeDocument/2006/relationships/image"/><Relationship Id="rId2" Target="../media/image26.png" Type="http://schemas.openxmlformats.org/officeDocument/2006/relationships/image"/><Relationship Id="rId3" Target="../media/image27.svg" Type="http://schemas.openxmlformats.org/officeDocument/2006/relationships/image"/><Relationship Id="rId4" Target="../media/image28.png" Type="http://schemas.openxmlformats.org/officeDocument/2006/relationships/image"/><Relationship Id="rId5" Target="../media/image29.svg" Type="http://schemas.openxmlformats.org/officeDocument/2006/relationships/image"/><Relationship Id="rId6" Target="../media/image30.png" Type="http://schemas.openxmlformats.org/officeDocument/2006/relationships/image"/><Relationship Id="rId7" Target="../media/image31.svg" Type="http://schemas.openxmlformats.org/officeDocument/2006/relationships/image"/><Relationship Id="rId8" Target="../media/image32.png" Type="http://schemas.openxmlformats.org/officeDocument/2006/relationships/image"/><Relationship Id="rId9" Target="../media/image33.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1842469" y="0"/>
            <a:ext cx="5416831" cy="12022429"/>
            <a:chOff x="0" y="0"/>
            <a:chExt cx="2858770" cy="6344920"/>
          </a:xfrm>
        </p:grpSpPr>
        <p:sp>
          <p:nvSpPr>
            <p:cNvPr name="Freeform 3" id="3"/>
            <p:cNvSpPr/>
            <p:nvPr/>
          </p:nvSpPr>
          <p:spPr>
            <a:xfrm flipH="false" flipV="false" rot="0">
              <a:off x="0" y="0"/>
              <a:ext cx="2858770" cy="6344920"/>
            </a:xfrm>
            <a:custGeom>
              <a:avLst/>
              <a:gdLst/>
              <a:ahLst/>
              <a:cxnLst/>
              <a:rect r="r" b="b" t="t" l="l"/>
              <a:pathLst>
                <a:path h="6344920" w="2858770">
                  <a:moveTo>
                    <a:pt x="1827530" y="6344920"/>
                  </a:moveTo>
                  <a:lnTo>
                    <a:pt x="0" y="6344920"/>
                  </a:lnTo>
                  <a:lnTo>
                    <a:pt x="0" y="1031240"/>
                  </a:lnTo>
                  <a:cubicBezTo>
                    <a:pt x="0" y="461010"/>
                    <a:pt x="461010" y="0"/>
                    <a:pt x="1031240" y="0"/>
                  </a:cubicBezTo>
                  <a:lnTo>
                    <a:pt x="2858770" y="0"/>
                  </a:lnTo>
                  <a:lnTo>
                    <a:pt x="2858770" y="5313680"/>
                  </a:lnTo>
                  <a:cubicBezTo>
                    <a:pt x="2858770" y="5883910"/>
                    <a:pt x="2397760" y="6344920"/>
                    <a:pt x="1827530" y="6344920"/>
                  </a:cubicBezTo>
                  <a:close/>
                </a:path>
              </a:pathLst>
            </a:custGeom>
            <a:blipFill>
              <a:blip r:embed="rId2"/>
              <a:stretch>
                <a:fillRect l="-113405" t="0" r="-119513" b="0"/>
              </a:stretch>
            </a:blipFill>
          </p:spPr>
        </p:sp>
      </p:grpSp>
      <p:grpSp>
        <p:nvGrpSpPr>
          <p:cNvPr name="Group 4" id="4"/>
          <p:cNvGrpSpPr/>
          <p:nvPr/>
        </p:nvGrpSpPr>
        <p:grpSpPr>
          <a:xfrm rot="0">
            <a:off x="17259300" y="7109187"/>
            <a:ext cx="1028700" cy="3177813"/>
            <a:chOff x="0" y="0"/>
            <a:chExt cx="812800" cy="2510865"/>
          </a:xfrm>
        </p:grpSpPr>
        <p:sp>
          <p:nvSpPr>
            <p:cNvPr name="Freeform 5" id="5"/>
            <p:cNvSpPr/>
            <p:nvPr/>
          </p:nvSpPr>
          <p:spPr>
            <a:xfrm flipH="false" flipV="false" rot="0">
              <a:off x="0" y="0"/>
              <a:ext cx="812800" cy="2510865"/>
            </a:xfrm>
            <a:custGeom>
              <a:avLst/>
              <a:gdLst/>
              <a:ahLst/>
              <a:cxnLst/>
              <a:rect r="r" b="b" t="t" l="l"/>
              <a:pathLst>
                <a:path h="2510865" w="812800">
                  <a:moveTo>
                    <a:pt x="0" y="0"/>
                  </a:moveTo>
                  <a:lnTo>
                    <a:pt x="812800" y="0"/>
                  </a:lnTo>
                  <a:lnTo>
                    <a:pt x="812800" y="2510865"/>
                  </a:lnTo>
                  <a:lnTo>
                    <a:pt x="0" y="2510865"/>
                  </a:lnTo>
                  <a:close/>
                </a:path>
              </a:pathLst>
            </a:custGeom>
            <a:solidFill>
              <a:srgbClr val="E82A59"/>
            </a:solidFill>
          </p:spPr>
        </p:sp>
        <p:sp>
          <p:nvSpPr>
            <p:cNvPr name="TextBox 6" id="6"/>
            <p:cNvSpPr txBox="true"/>
            <p:nvPr/>
          </p:nvSpPr>
          <p:spPr>
            <a:xfrm>
              <a:off x="0" y="-38100"/>
              <a:ext cx="812800" cy="2548965"/>
            </a:xfrm>
            <a:prstGeom prst="rect">
              <a:avLst/>
            </a:prstGeom>
          </p:spPr>
          <p:txBody>
            <a:bodyPr anchor="ctr" rtlCol="false" tIns="50800" lIns="50800" bIns="50800" rIns="50800"/>
            <a:lstStyle/>
            <a:p>
              <a:pPr algn="ctr">
                <a:lnSpc>
                  <a:spcPts val="2659"/>
                </a:lnSpc>
              </a:pPr>
            </a:p>
          </p:txBody>
        </p:sp>
      </p:grpSp>
      <p:grpSp>
        <p:nvGrpSpPr>
          <p:cNvPr name="Group 7" id="7"/>
          <p:cNvGrpSpPr/>
          <p:nvPr/>
        </p:nvGrpSpPr>
        <p:grpSpPr>
          <a:xfrm rot="0">
            <a:off x="0" y="7109187"/>
            <a:ext cx="11842469" cy="3177813"/>
            <a:chOff x="0" y="0"/>
            <a:chExt cx="9357013" cy="2510865"/>
          </a:xfrm>
        </p:grpSpPr>
        <p:sp>
          <p:nvSpPr>
            <p:cNvPr name="Freeform 8" id="8"/>
            <p:cNvSpPr/>
            <p:nvPr/>
          </p:nvSpPr>
          <p:spPr>
            <a:xfrm flipH="false" flipV="false" rot="0">
              <a:off x="0" y="0"/>
              <a:ext cx="9357013" cy="2510865"/>
            </a:xfrm>
            <a:custGeom>
              <a:avLst/>
              <a:gdLst/>
              <a:ahLst/>
              <a:cxnLst/>
              <a:rect r="r" b="b" t="t" l="l"/>
              <a:pathLst>
                <a:path h="2510865" w="9357013">
                  <a:moveTo>
                    <a:pt x="0" y="0"/>
                  </a:moveTo>
                  <a:lnTo>
                    <a:pt x="9357013" y="0"/>
                  </a:lnTo>
                  <a:lnTo>
                    <a:pt x="9357013" y="2510865"/>
                  </a:lnTo>
                  <a:lnTo>
                    <a:pt x="0" y="2510865"/>
                  </a:lnTo>
                  <a:close/>
                </a:path>
              </a:pathLst>
            </a:custGeom>
            <a:solidFill>
              <a:srgbClr val="F6F6F6"/>
            </a:solidFill>
          </p:spPr>
        </p:sp>
        <p:sp>
          <p:nvSpPr>
            <p:cNvPr name="TextBox 9" id="9"/>
            <p:cNvSpPr txBox="true"/>
            <p:nvPr/>
          </p:nvSpPr>
          <p:spPr>
            <a:xfrm>
              <a:off x="0" y="-38100"/>
              <a:ext cx="9357013" cy="2548965"/>
            </a:xfrm>
            <a:prstGeom prst="rect">
              <a:avLst/>
            </a:prstGeom>
          </p:spPr>
          <p:txBody>
            <a:bodyPr anchor="ctr" rtlCol="false" tIns="50800" lIns="50800" bIns="50800" rIns="50800"/>
            <a:lstStyle/>
            <a:p>
              <a:pPr algn="ctr">
                <a:lnSpc>
                  <a:spcPts val="2659"/>
                </a:lnSpc>
              </a:pPr>
            </a:p>
          </p:txBody>
        </p:sp>
      </p:grpSp>
      <p:grpSp>
        <p:nvGrpSpPr>
          <p:cNvPr name="Group 10" id="10"/>
          <p:cNvGrpSpPr/>
          <p:nvPr/>
        </p:nvGrpSpPr>
        <p:grpSpPr>
          <a:xfrm rot="0">
            <a:off x="17259300" y="0"/>
            <a:ext cx="1028700" cy="1028700"/>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82A59"/>
            </a:solidFill>
          </p:spPr>
        </p:sp>
        <p:sp>
          <p:nvSpPr>
            <p:cNvPr name="TextBox 12" id="12"/>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pSp>
        <p:nvGrpSpPr>
          <p:cNvPr name="Group 13" id="13"/>
          <p:cNvGrpSpPr/>
          <p:nvPr/>
        </p:nvGrpSpPr>
        <p:grpSpPr>
          <a:xfrm rot="0">
            <a:off x="-609914" y="0"/>
            <a:ext cx="1694792" cy="10287000"/>
            <a:chOff x="0" y="0"/>
            <a:chExt cx="446365" cy="2709333"/>
          </a:xfrm>
        </p:grpSpPr>
        <p:sp>
          <p:nvSpPr>
            <p:cNvPr name="Freeform 14" id="14"/>
            <p:cNvSpPr/>
            <p:nvPr/>
          </p:nvSpPr>
          <p:spPr>
            <a:xfrm flipH="false" flipV="false" rot="0">
              <a:off x="0" y="0"/>
              <a:ext cx="446365" cy="2709333"/>
            </a:xfrm>
            <a:custGeom>
              <a:avLst/>
              <a:gdLst/>
              <a:ahLst/>
              <a:cxnLst/>
              <a:rect r="r" b="b" t="t" l="l"/>
              <a:pathLst>
                <a:path h="2709333" w="446365">
                  <a:moveTo>
                    <a:pt x="223183" y="0"/>
                  </a:moveTo>
                  <a:lnTo>
                    <a:pt x="223183" y="0"/>
                  </a:lnTo>
                  <a:cubicBezTo>
                    <a:pt x="282374" y="0"/>
                    <a:pt x="339142" y="23514"/>
                    <a:pt x="380996" y="65369"/>
                  </a:cubicBezTo>
                  <a:cubicBezTo>
                    <a:pt x="422851" y="107224"/>
                    <a:pt x="446365" y="163991"/>
                    <a:pt x="446365" y="223183"/>
                  </a:cubicBezTo>
                  <a:lnTo>
                    <a:pt x="446365" y="2486151"/>
                  </a:lnTo>
                  <a:cubicBezTo>
                    <a:pt x="446365" y="2609411"/>
                    <a:pt x="346443" y="2709333"/>
                    <a:pt x="223183" y="2709333"/>
                  </a:cubicBezTo>
                  <a:lnTo>
                    <a:pt x="223183" y="2709333"/>
                  </a:lnTo>
                  <a:cubicBezTo>
                    <a:pt x="99922" y="2709333"/>
                    <a:pt x="0" y="2609411"/>
                    <a:pt x="0" y="2486151"/>
                  </a:cubicBezTo>
                  <a:lnTo>
                    <a:pt x="0" y="223183"/>
                  </a:lnTo>
                  <a:cubicBezTo>
                    <a:pt x="0" y="99922"/>
                    <a:pt x="99922" y="0"/>
                    <a:pt x="223183" y="0"/>
                  </a:cubicBezTo>
                  <a:close/>
                </a:path>
              </a:pathLst>
            </a:custGeom>
            <a:solidFill>
              <a:srgbClr val="E82A59"/>
            </a:solidFill>
          </p:spPr>
        </p:sp>
        <p:sp>
          <p:nvSpPr>
            <p:cNvPr name="TextBox 15" id="15"/>
            <p:cNvSpPr txBox="true"/>
            <p:nvPr/>
          </p:nvSpPr>
          <p:spPr>
            <a:xfrm>
              <a:off x="0" y="-38100"/>
              <a:ext cx="446365" cy="2747433"/>
            </a:xfrm>
            <a:prstGeom prst="rect">
              <a:avLst/>
            </a:prstGeom>
          </p:spPr>
          <p:txBody>
            <a:bodyPr anchor="ctr" rtlCol="false" tIns="50800" lIns="50800" bIns="50800" rIns="50800"/>
            <a:lstStyle/>
            <a:p>
              <a:pPr algn="ctr">
                <a:lnSpc>
                  <a:spcPts val="2659"/>
                </a:lnSpc>
              </a:pPr>
            </a:p>
          </p:txBody>
        </p:sp>
      </p:grpSp>
      <p:grpSp>
        <p:nvGrpSpPr>
          <p:cNvPr name="Group 16" id="16"/>
          <p:cNvGrpSpPr/>
          <p:nvPr/>
        </p:nvGrpSpPr>
        <p:grpSpPr>
          <a:xfrm rot="0">
            <a:off x="10853887" y="786854"/>
            <a:ext cx="1977164" cy="1977164"/>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199699" y="0"/>
                  </a:moveTo>
                  <a:lnTo>
                    <a:pt x="613101" y="0"/>
                  </a:lnTo>
                  <a:cubicBezTo>
                    <a:pt x="666064" y="0"/>
                    <a:pt x="716859" y="21040"/>
                    <a:pt x="754309" y="58491"/>
                  </a:cubicBezTo>
                  <a:cubicBezTo>
                    <a:pt x="791760" y="95941"/>
                    <a:pt x="812800" y="146736"/>
                    <a:pt x="812800" y="199699"/>
                  </a:cubicBezTo>
                  <a:lnTo>
                    <a:pt x="812800" y="613101"/>
                  </a:lnTo>
                  <a:cubicBezTo>
                    <a:pt x="812800" y="666064"/>
                    <a:pt x="791760" y="716859"/>
                    <a:pt x="754309" y="754309"/>
                  </a:cubicBezTo>
                  <a:cubicBezTo>
                    <a:pt x="716859" y="791760"/>
                    <a:pt x="666064" y="812800"/>
                    <a:pt x="613101" y="812800"/>
                  </a:cubicBezTo>
                  <a:lnTo>
                    <a:pt x="199699" y="812800"/>
                  </a:lnTo>
                  <a:cubicBezTo>
                    <a:pt x="146736" y="812800"/>
                    <a:pt x="95941" y="791760"/>
                    <a:pt x="58491" y="754309"/>
                  </a:cubicBezTo>
                  <a:cubicBezTo>
                    <a:pt x="21040" y="716859"/>
                    <a:pt x="0" y="666064"/>
                    <a:pt x="0" y="613101"/>
                  </a:cubicBezTo>
                  <a:lnTo>
                    <a:pt x="0" y="199699"/>
                  </a:lnTo>
                  <a:cubicBezTo>
                    <a:pt x="0" y="146736"/>
                    <a:pt x="21040" y="95941"/>
                    <a:pt x="58491" y="58491"/>
                  </a:cubicBezTo>
                  <a:cubicBezTo>
                    <a:pt x="95941" y="21040"/>
                    <a:pt x="146736" y="0"/>
                    <a:pt x="199699" y="0"/>
                  </a:cubicBezTo>
                  <a:close/>
                </a:path>
              </a:pathLst>
            </a:custGeom>
            <a:solidFill>
              <a:srgbClr val="EA5439">
                <a:alpha val="29804"/>
              </a:srgbClr>
            </a:solidFill>
          </p:spPr>
        </p:sp>
        <p:sp>
          <p:nvSpPr>
            <p:cNvPr name="TextBox 18" id="18"/>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pSp>
        <p:nvGrpSpPr>
          <p:cNvPr name="Group 19" id="19"/>
          <p:cNvGrpSpPr/>
          <p:nvPr/>
        </p:nvGrpSpPr>
        <p:grpSpPr>
          <a:xfrm rot="0">
            <a:off x="8484493" y="9014056"/>
            <a:ext cx="2545888" cy="2545888"/>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E9195">
                <a:alpha val="9804"/>
              </a:srgbClr>
            </a:solidFill>
            <a:ln w="571500" cap="sq">
              <a:solidFill>
                <a:srgbClr val="E9404A">
                  <a:alpha val="9804"/>
                </a:srgbClr>
              </a:solidFill>
              <a:prstDash val="solid"/>
              <a:miter/>
            </a:ln>
          </p:spPr>
        </p:sp>
        <p:sp>
          <p:nvSpPr>
            <p:cNvPr name="TextBox 21" id="21"/>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22" id="22"/>
          <p:cNvSpPr/>
          <p:nvPr/>
        </p:nvSpPr>
        <p:spPr>
          <a:xfrm flipH="false" flipV="false" rot="0">
            <a:off x="1986527" y="1577361"/>
            <a:ext cx="396151" cy="396151"/>
          </a:xfrm>
          <a:custGeom>
            <a:avLst/>
            <a:gdLst/>
            <a:ahLst/>
            <a:cxnLst/>
            <a:rect r="r" b="b" t="t" l="l"/>
            <a:pathLst>
              <a:path h="396151" w="396151">
                <a:moveTo>
                  <a:pt x="0" y="0"/>
                </a:moveTo>
                <a:lnTo>
                  <a:pt x="396151" y="0"/>
                </a:lnTo>
                <a:lnTo>
                  <a:pt x="396151" y="396151"/>
                </a:lnTo>
                <a:lnTo>
                  <a:pt x="0" y="396151"/>
                </a:lnTo>
                <a:lnTo>
                  <a:pt x="0" y="0"/>
                </a:lnTo>
                <a:close/>
              </a:path>
            </a:pathLst>
          </a:custGeom>
          <a:blipFill>
            <a:blip r:embed="rId3"/>
            <a:stretch>
              <a:fillRect l="0" t="0" r="0" b="0"/>
            </a:stretch>
          </a:blipFill>
        </p:spPr>
      </p:sp>
      <p:sp>
        <p:nvSpPr>
          <p:cNvPr name="TextBox 23" id="23"/>
          <p:cNvSpPr txBox="true"/>
          <p:nvPr/>
        </p:nvSpPr>
        <p:spPr>
          <a:xfrm rot="0">
            <a:off x="2474620" y="1584257"/>
            <a:ext cx="3191396" cy="389255"/>
          </a:xfrm>
          <a:prstGeom prst="rect">
            <a:avLst/>
          </a:prstGeom>
        </p:spPr>
        <p:txBody>
          <a:bodyPr anchor="t" rtlCol="false" tIns="0" lIns="0" bIns="0" rIns="0">
            <a:spAutoFit/>
          </a:bodyPr>
          <a:lstStyle/>
          <a:p>
            <a:pPr algn="l">
              <a:lnSpc>
                <a:spcPts val="3220"/>
              </a:lnSpc>
            </a:pPr>
            <a:r>
              <a:rPr lang="en-US" sz="2300">
                <a:solidFill>
                  <a:srgbClr val="000000"/>
                </a:solidFill>
                <a:latin typeface="Garet Bold"/>
              </a:rPr>
              <a:t>Blinkx</a:t>
            </a:r>
          </a:p>
        </p:txBody>
      </p:sp>
      <p:sp>
        <p:nvSpPr>
          <p:cNvPr name="TextBox 24" id="24"/>
          <p:cNvSpPr txBox="true"/>
          <p:nvPr/>
        </p:nvSpPr>
        <p:spPr>
          <a:xfrm rot="0">
            <a:off x="2561987" y="8624801"/>
            <a:ext cx="5102540" cy="389255"/>
          </a:xfrm>
          <a:prstGeom prst="rect">
            <a:avLst/>
          </a:prstGeom>
        </p:spPr>
        <p:txBody>
          <a:bodyPr anchor="t" rtlCol="false" tIns="0" lIns="0" bIns="0" rIns="0">
            <a:spAutoFit/>
          </a:bodyPr>
          <a:lstStyle/>
          <a:p>
            <a:pPr algn="l">
              <a:lnSpc>
                <a:spcPts val="3220"/>
              </a:lnSpc>
            </a:pPr>
            <a:r>
              <a:rPr lang="en-US" sz="2300">
                <a:solidFill>
                  <a:srgbClr val="000000"/>
                </a:solidFill>
                <a:latin typeface="Garet"/>
              </a:rPr>
              <a:t>Mahi Mittal</a:t>
            </a:r>
          </a:p>
        </p:txBody>
      </p:sp>
      <p:sp>
        <p:nvSpPr>
          <p:cNvPr name="TextBox 25" id="25"/>
          <p:cNvSpPr txBox="true"/>
          <p:nvPr/>
        </p:nvSpPr>
        <p:spPr>
          <a:xfrm rot="0">
            <a:off x="2561987" y="8077320"/>
            <a:ext cx="5102540" cy="389255"/>
          </a:xfrm>
          <a:prstGeom prst="rect">
            <a:avLst/>
          </a:prstGeom>
        </p:spPr>
        <p:txBody>
          <a:bodyPr anchor="t" rtlCol="false" tIns="0" lIns="0" bIns="0" rIns="0">
            <a:spAutoFit/>
          </a:bodyPr>
          <a:lstStyle/>
          <a:p>
            <a:pPr algn="l">
              <a:lnSpc>
                <a:spcPts val="3220"/>
              </a:lnSpc>
            </a:pPr>
            <a:r>
              <a:rPr lang="en-US" sz="2300">
                <a:solidFill>
                  <a:srgbClr val="000000"/>
                </a:solidFill>
                <a:latin typeface="Garet"/>
              </a:rPr>
              <a:t>Abhishek  L</a:t>
            </a:r>
          </a:p>
        </p:txBody>
      </p:sp>
      <p:sp>
        <p:nvSpPr>
          <p:cNvPr name="TextBox 26" id="26"/>
          <p:cNvSpPr txBox="true"/>
          <p:nvPr/>
        </p:nvSpPr>
        <p:spPr>
          <a:xfrm rot="0">
            <a:off x="1998542" y="2273109"/>
            <a:ext cx="7845386" cy="679451"/>
          </a:xfrm>
          <a:prstGeom prst="rect">
            <a:avLst/>
          </a:prstGeom>
        </p:spPr>
        <p:txBody>
          <a:bodyPr anchor="t" rtlCol="false" tIns="0" lIns="0" bIns="0" rIns="0">
            <a:spAutoFit/>
          </a:bodyPr>
          <a:lstStyle/>
          <a:p>
            <a:pPr algn="ctr">
              <a:lnSpc>
                <a:spcPts val="5599"/>
              </a:lnSpc>
              <a:spcBef>
                <a:spcPct val="0"/>
              </a:spcBef>
            </a:pPr>
            <a:r>
              <a:rPr lang="en-US" sz="3999">
                <a:solidFill>
                  <a:srgbClr val="000000"/>
                </a:solidFill>
                <a:latin typeface="Oswald"/>
              </a:rPr>
              <a:t>BlinkX BrainAThon: NotifiMaster Challenge</a:t>
            </a:r>
          </a:p>
        </p:txBody>
      </p:sp>
      <p:sp>
        <p:nvSpPr>
          <p:cNvPr name="TextBox 27" id="27"/>
          <p:cNvSpPr txBox="true"/>
          <p:nvPr/>
        </p:nvSpPr>
        <p:spPr>
          <a:xfrm rot="0">
            <a:off x="2572327" y="9210675"/>
            <a:ext cx="5102540" cy="389255"/>
          </a:xfrm>
          <a:prstGeom prst="rect">
            <a:avLst/>
          </a:prstGeom>
        </p:spPr>
        <p:txBody>
          <a:bodyPr anchor="t" rtlCol="false" tIns="0" lIns="0" bIns="0" rIns="0">
            <a:spAutoFit/>
          </a:bodyPr>
          <a:lstStyle/>
          <a:p>
            <a:pPr algn="l">
              <a:lnSpc>
                <a:spcPts val="3220"/>
              </a:lnSpc>
            </a:pPr>
            <a:r>
              <a:rPr lang="en-US" sz="2300">
                <a:solidFill>
                  <a:srgbClr val="000000"/>
                </a:solidFill>
                <a:latin typeface="Garet"/>
              </a:rPr>
              <a:t>Gaurav Tripathi</a:t>
            </a:r>
          </a:p>
        </p:txBody>
      </p:sp>
      <p:sp>
        <p:nvSpPr>
          <p:cNvPr name="TextBox 28" id="28"/>
          <p:cNvSpPr txBox="true"/>
          <p:nvPr/>
        </p:nvSpPr>
        <p:spPr>
          <a:xfrm rot="0">
            <a:off x="2264818" y="7522321"/>
            <a:ext cx="5102540" cy="389255"/>
          </a:xfrm>
          <a:prstGeom prst="rect">
            <a:avLst/>
          </a:prstGeom>
        </p:spPr>
        <p:txBody>
          <a:bodyPr anchor="t" rtlCol="false" tIns="0" lIns="0" bIns="0" rIns="0">
            <a:spAutoFit/>
          </a:bodyPr>
          <a:lstStyle/>
          <a:p>
            <a:pPr algn="l">
              <a:lnSpc>
                <a:spcPts val="3220"/>
              </a:lnSpc>
            </a:pPr>
            <a:r>
              <a:rPr lang="en-US" sz="2300">
                <a:solidFill>
                  <a:srgbClr val="000000"/>
                </a:solidFill>
                <a:latin typeface="Garet"/>
              </a:rPr>
              <a:t>Team Members:</a:t>
            </a:r>
          </a:p>
        </p:txBody>
      </p:sp>
      <p:sp>
        <p:nvSpPr>
          <p:cNvPr name="TextBox 29" id="29"/>
          <p:cNvSpPr txBox="true"/>
          <p:nvPr/>
        </p:nvSpPr>
        <p:spPr>
          <a:xfrm rot="0">
            <a:off x="2220896" y="3404200"/>
            <a:ext cx="7400677" cy="2198099"/>
          </a:xfrm>
          <a:prstGeom prst="rect">
            <a:avLst/>
          </a:prstGeom>
        </p:spPr>
        <p:txBody>
          <a:bodyPr anchor="t" rtlCol="false" tIns="0" lIns="0" bIns="0" rIns="0">
            <a:spAutoFit/>
          </a:bodyPr>
          <a:lstStyle/>
          <a:p>
            <a:pPr algn="l">
              <a:lnSpc>
                <a:spcPts val="5894"/>
              </a:lnSpc>
              <a:spcBef>
                <a:spcPct val="0"/>
              </a:spcBef>
            </a:pPr>
            <a:r>
              <a:rPr lang="en-US" sz="4210">
                <a:solidFill>
                  <a:srgbClr val="E9404A"/>
                </a:solidFill>
                <a:latin typeface="Gagalin"/>
              </a:rPr>
              <a:t>Building a </a:t>
            </a:r>
          </a:p>
          <a:p>
            <a:pPr algn="l">
              <a:lnSpc>
                <a:spcPts val="5894"/>
              </a:lnSpc>
              <a:spcBef>
                <a:spcPct val="0"/>
              </a:spcBef>
            </a:pPr>
            <a:r>
              <a:rPr lang="en-US" sz="4210">
                <a:solidFill>
                  <a:srgbClr val="E9404A"/>
                </a:solidFill>
                <a:latin typeface="Gagalin"/>
              </a:rPr>
              <a:t>personalised and data driven </a:t>
            </a:r>
          </a:p>
          <a:p>
            <a:pPr algn="l">
              <a:lnSpc>
                <a:spcPts val="5894"/>
              </a:lnSpc>
              <a:spcBef>
                <a:spcPct val="0"/>
              </a:spcBef>
            </a:pPr>
            <a:r>
              <a:rPr lang="en-US" sz="4210">
                <a:solidFill>
                  <a:srgbClr val="E9404A"/>
                </a:solidFill>
                <a:latin typeface="Gagalin"/>
              </a:rPr>
              <a:t>push notification system </a:t>
            </a:r>
          </a:p>
        </p:txBody>
      </p:sp>
      <p:sp>
        <p:nvSpPr>
          <p:cNvPr name="AutoShape 30" id="30"/>
          <p:cNvSpPr/>
          <p:nvPr/>
        </p:nvSpPr>
        <p:spPr>
          <a:xfrm>
            <a:off x="1986527" y="7128237"/>
            <a:ext cx="6492240" cy="0"/>
          </a:xfrm>
          <a:prstGeom prst="line">
            <a:avLst/>
          </a:prstGeom>
          <a:ln cap="flat" w="38100">
            <a:solidFill>
              <a:srgbClr val="000000"/>
            </a:solidFill>
            <a:prstDash val="solid"/>
            <a:headEnd type="none" len="sm" w="sm"/>
            <a:tailEnd type="none" len="sm" w="sm"/>
          </a:ln>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901593" y="5314950"/>
            <a:ext cx="16484814" cy="1696142"/>
          </a:xfrm>
          <a:custGeom>
            <a:avLst/>
            <a:gdLst/>
            <a:ahLst/>
            <a:cxnLst/>
            <a:rect r="r" b="b" t="t" l="l"/>
            <a:pathLst>
              <a:path h="1696142" w="16484814">
                <a:moveTo>
                  <a:pt x="0" y="0"/>
                </a:moveTo>
                <a:lnTo>
                  <a:pt x="16484814" y="0"/>
                </a:lnTo>
                <a:lnTo>
                  <a:pt x="16484814" y="1696142"/>
                </a:lnTo>
                <a:lnTo>
                  <a:pt x="0" y="169614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0" y="0"/>
            <a:ext cx="18288000" cy="1427331"/>
            <a:chOff x="0" y="0"/>
            <a:chExt cx="4816593" cy="375923"/>
          </a:xfrm>
        </p:grpSpPr>
        <p:sp>
          <p:nvSpPr>
            <p:cNvPr name="Freeform 4" id="4"/>
            <p:cNvSpPr/>
            <p:nvPr/>
          </p:nvSpPr>
          <p:spPr>
            <a:xfrm flipH="false" flipV="false" rot="0">
              <a:off x="0" y="0"/>
              <a:ext cx="4816592" cy="375923"/>
            </a:xfrm>
            <a:custGeom>
              <a:avLst/>
              <a:gdLst/>
              <a:ahLst/>
              <a:cxnLst/>
              <a:rect r="r" b="b" t="t" l="l"/>
              <a:pathLst>
                <a:path h="375923" w="4816592">
                  <a:moveTo>
                    <a:pt x="0" y="0"/>
                  </a:moveTo>
                  <a:lnTo>
                    <a:pt x="4816592" y="0"/>
                  </a:lnTo>
                  <a:lnTo>
                    <a:pt x="4816592" y="375923"/>
                  </a:lnTo>
                  <a:lnTo>
                    <a:pt x="0" y="375923"/>
                  </a:lnTo>
                  <a:close/>
                </a:path>
              </a:pathLst>
            </a:custGeom>
            <a:solidFill>
              <a:srgbClr val="E9404A"/>
            </a:solidFill>
          </p:spPr>
        </p:sp>
        <p:sp>
          <p:nvSpPr>
            <p:cNvPr name="TextBox 5" id="5"/>
            <p:cNvSpPr txBox="true"/>
            <p:nvPr/>
          </p:nvSpPr>
          <p:spPr>
            <a:xfrm>
              <a:off x="0" y="-38100"/>
              <a:ext cx="4816593" cy="414023"/>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919853" y="356479"/>
            <a:ext cx="11423309" cy="854076"/>
          </a:xfrm>
          <a:prstGeom prst="rect">
            <a:avLst/>
          </a:prstGeom>
        </p:spPr>
        <p:txBody>
          <a:bodyPr anchor="t" rtlCol="false" tIns="0" lIns="0" bIns="0" rIns="0">
            <a:spAutoFit/>
          </a:bodyPr>
          <a:lstStyle/>
          <a:p>
            <a:pPr algn="l">
              <a:lnSpc>
                <a:spcPts val="6999"/>
              </a:lnSpc>
            </a:pPr>
            <a:r>
              <a:rPr lang="en-US" sz="4999" spc="99">
                <a:solidFill>
                  <a:srgbClr val="FFFFFF"/>
                </a:solidFill>
                <a:latin typeface="Garet Bold"/>
              </a:rPr>
              <a:t>IMPLEMENTATION ROADMAP</a:t>
            </a:r>
          </a:p>
        </p:txBody>
      </p:sp>
      <p:sp>
        <p:nvSpPr>
          <p:cNvPr name="TextBox 7" id="7"/>
          <p:cNvSpPr txBox="true"/>
          <p:nvPr/>
        </p:nvSpPr>
        <p:spPr>
          <a:xfrm rot="0">
            <a:off x="5076106" y="5911561"/>
            <a:ext cx="1752139" cy="455295"/>
          </a:xfrm>
          <a:prstGeom prst="rect">
            <a:avLst/>
          </a:prstGeom>
        </p:spPr>
        <p:txBody>
          <a:bodyPr anchor="t" rtlCol="false" tIns="0" lIns="0" bIns="0" rIns="0">
            <a:spAutoFit/>
          </a:bodyPr>
          <a:lstStyle/>
          <a:p>
            <a:pPr algn="ctr">
              <a:lnSpc>
                <a:spcPts val="3779"/>
              </a:lnSpc>
            </a:pPr>
            <a:r>
              <a:rPr lang="en-US" sz="2699">
                <a:solidFill>
                  <a:srgbClr val="FFFFFF"/>
                </a:solidFill>
                <a:latin typeface="Garet Bold"/>
              </a:rPr>
              <a:t>Phase 2</a:t>
            </a:r>
          </a:p>
        </p:txBody>
      </p:sp>
      <p:sp>
        <p:nvSpPr>
          <p:cNvPr name="TextBox 8" id="8"/>
          <p:cNvSpPr txBox="true"/>
          <p:nvPr/>
        </p:nvSpPr>
        <p:spPr>
          <a:xfrm rot="0">
            <a:off x="8267930" y="5911561"/>
            <a:ext cx="1752139" cy="455295"/>
          </a:xfrm>
          <a:prstGeom prst="rect">
            <a:avLst/>
          </a:prstGeom>
        </p:spPr>
        <p:txBody>
          <a:bodyPr anchor="t" rtlCol="false" tIns="0" lIns="0" bIns="0" rIns="0">
            <a:spAutoFit/>
          </a:bodyPr>
          <a:lstStyle/>
          <a:p>
            <a:pPr algn="ctr">
              <a:lnSpc>
                <a:spcPts val="3779"/>
              </a:lnSpc>
            </a:pPr>
            <a:r>
              <a:rPr lang="en-US" sz="2699">
                <a:solidFill>
                  <a:srgbClr val="FFFFFF"/>
                </a:solidFill>
                <a:latin typeface="Garet Bold"/>
              </a:rPr>
              <a:t>Phase 3</a:t>
            </a:r>
          </a:p>
        </p:txBody>
      </p:sp>
      <p:sp>
        <p:nvSpPr>
          <p:cNvPr name="TextBox 9" id="9"/>
          <p:cNvSpPr txBox="true"/>
          <p:nvPr/>
        </p:nvSpPr>
        <p:spPr>
          <a:xfrm rot="0">
            <a:off x="11458345" y="5911561"/>
            <a:ext cx="1752139" cy="455295"/>
          </a:xfrm>
          <a:prstGeom prst="rect">
            <a:avLst/>
          </a:prstGeom>
        </p:spPr>
        <p:txBody>
          <a:bodyPr anchor="t" rtlCol="false" tIns="0" lIns="0" bIns="0" rIns="0">
            <a:spAutoFit/>
          </a:bodyPr>
          <a:lstStyle/>
          <a:p>
            <a:pPr algn="ctr">
              <a:lnSpc>
                <a:spcPts val="3779"/>
              </a:lnSpc>
            </a:pPr>
            <a:r>
              <a:rPr lang="en-US" sz="2699">
                <a:solidFill>
                  <a:srgbClr val="FFFFFF"/>
                </a:solidFill>
                <a:latin typeface="Garet Bold"/>
              </a:rPr>
              <a:t>Phase 4</a:t>
            </a:r>
          </a:p>
        </p:txBody>
      </p:sp>
      <p:sp>
        <p:nvSpPr>
          <p:cNvPr name="TextBox 10" id="10"/>
          <p:cNvSpPr txBox="true"/>
          <p:nvPr/>
        </p:nvSpPr>
        <p:spPr>
          <a:xfrm rot="0">
            <a:off x="14648759" y="5673436"/>
            <a:ext cx="1752139" cy="931545"/>
          </a:xfrm>
          <a:prstGeom prst="rect">
            <a:avLst/>
          </a:prstGeom>
        </p:spPr>
        <p:txBody>
          <a:bodyPr anchor="t" rtlCol="false" tIns="0" lIns="0" bIns="0" rIns="0">
            <a:spAutoFit/>
          </a:bodyPr>
          <a:lstStyle/>
          <a:p>
            <a:pPr algn="ctr">
              <a:lnSpc>
                <a:spcPts val="3779"/>
              </a:lnSpc>
            </a:pPr>
            <a:r>
              <a:rPr lang="en-US" sz="2699">
                <a:solidFill>
                  <a:srgbClr val="FFFFFF"/>
                </a:solidFill>
                <a:latin typeface="Garet Bold"/>
              </a:rPr>
              <a:t>MORE USERS</a:t>
            </a:r>
          </a:p>
        </p:txBody>
      </p:sp>
      <p:sp>
        <p:nvSpPr>
          <p:cNvPr name="AutoShape 11" id="11"/>
          <p:cNvSpPr/>
          <p:nvPr/>
        </p:nvSpPr>
        <p:spPr>
          <a:xfrm>
            <a:off x="2713569" y="7011092"/>
            <a:ext cx="0" cy="2713937"/>
          </a:xfrm>
          <a:prstGeom prst="line">
            <a:avLst/>
          </a:prstGeom>
          <a:ln cap="flat" w="47625">
            <a:solidFill>
              <a:srgbClr val="E82A59"/>
            </a:solidFill>
            <a:prstDash val="solid"/>
            <a:headEnd type="none" len="sm" w="sm"/>
            <a:tailEnd type="oval" len="lg" w="lg"/>
          </a:ln>
        </p:spPr>
      </p:sp>
      <p:sp>
        <p:nvSpPr>
          <p:cNvPr name="AutoShape 12" id="12"/>
          <p:cNvSpPr/>
          <p:nvPr/>
        </p:nvSpPr>
        <p:spPr>
          <a:xfrm flipV="true">
            <a:off x="5952176" y="1844746"/>
            <a:ext cx="23812" cy="4114440"/>
          </a:xfrm>
          <a:prstGeom prst="line">
            <a:avLst/>
          </a:prstGeom>
          <a:ln cap="flat" w="47625">
            <a:solidFill>
              <a:srgbClr val="000000"/>
            </a:solidFill>
            <a:prstDash val="solid"/>
            <a:headEnd type="none" len="sm" w="sm"/>
            <a:tailEnd type="oval" len="lg" w="lg"/>
          </a:ln>
        </p:spPr>
      </p:sp>
      <p:sp>
        <p:nvSpPr>
          <p:cNvPr name="AutoShape 13" id="13"/>
          <p:cNvSpPr/>
          <p:nvPr/>
        </p:nvSpPr>
        <p:spPr>
          <a:xfrm flipV="true">
            <a:off x="12334414" y="3292968"/>
            <a:ext cx="32561" cy="2666218"/>
          </a:xfrm>
          <a:prstGeom prst="line">
            <a:avLst/>
          </a:prstGeom>
          <a:ln cap="flat" w="47625">
            <a:solidFill>
              <a:srgbClr val="000000"/>
            </a:solidFill>
            <a:prstDash val="solid"/>
            <a:headEnd type="none" len="sm" w="sm"/>
            <a:tailEnd type="oval" len="lg" w="lg"/>
          </a:ln>
        </p:spPr>
      </p:sp>
      <p:sp>
        <p:nvSpPr>
          <p:cNvPr name="AutoShape 14" id="14"/>
          <p:cNvSpPr/>
          <p:nvPr/>
        </p:nvSpPr>
        <p:spPr>
          <a:xfrm>
            <a:off x="9038429" y="7011092"/>
            <a:ext cx="0" cy="2713937"/>
          </a:xfrm>
          <a:prstGeom prst="line">
            <a:avLst/>
          </a:prstGeom>
          <a:ln cap="flat" w="47625">
            <a:solidFill>
              <a:srgbClr val="E82A59"/>
            </a:solidFill>
            <a:prstDash val="solid"/>
            <a:headEnd type="none" len="sm" w="sm"/>
            <a:tailEnd type="oval" len="lg" w="lg"/>
          </a:ln>
        </p:spPr>
      </p:sp>
      <p:sp>
        <p:nvSpPr>
          <p:cNvPr name="TextBox 15" id="15"/>
          <p:cNvSpPr txBox="true"/>
          <p:nvPr/>
        </p:nvSpPr>
        <p:spPr>
          <a:xfrm rot="0">
            <a:off x="2854038" y="7563542"/>
            <a:ext cx="4444136" cy="2169795"/>
          </a:xfrm>
          <a:prstGeom prst="rect">
            <a:avLst/>
          </a:prstGeom>
        </p:spPr>
        <p:txBody>
          <a:bodyPr anchor="t" rtlCol="false" tIns="0" lIns="0" bIns="0" rIns="0">
            <a:spAutoFit/>
          </a:bodyPr>
          <a:lstStyle/>
          <a:p>
            <a:pPr algn="just" marL="496571" indent="-248285" lvl="1">
              <a:lnSpc>
                <a:spcPts val="3450"/>
              </a:lnSpc>
              <a:buFont typeface="Arial"/>
              <a:buChar char="•"/>
            </a:pPr>
            <a:r>
              <a:rPr lang="en-US" sz="2300">
                <a:solidFill>
                  <a:srgbClr val="000000"/>
                </a:solidFill>
                <a:latin typeface="Open Sans"/>
              </a:rPr>
              <a:t>Conduct user surveys and interviews.</a:t>
            </a:r>
          </a:p>
          <a:p>
            <a:pPr algn="just" marL="496571" indent="-248285" lvl="1">
              <a:lnSpc>
                <a:spcPts val="3450"/>
              </a:lnSpc>
              <a:buFont typeface="Arial"/>
              <a:buChar char="•"/>
            </a:pPr>
            <a:r>
              <a:rPr lang="en-US" sz="2300">
                <a:solidFill>
                  <a:srgbClr val="000000"/>
                </a:solidFill>
                <a:latin typeface="Open Sans"/>
              </a:rPr>
              <a:t>Analyze user data and segment users.</a:t>
            </a:r>
          </a:p>
          <a:p>
            <a:pPr algn="just" marL="0" indent="0" lvl="0">
              <a:lnSpc>
                <a:spcPts val="3450"/>
              </a:lnSpc>
            </a:pPr>
          </a:p>
        </p:txBody>
      </p:sp>
      <p:sp>
        <p:nvSpPr>
          <p:cNvPr name="TextBox 16" id="16"/>
          <p:cNvSpPr txBox="true"/>
          <p:nvPr/>
        </p:nvSpPr>
        <p:spPr>
          <a:xfrm rot="0">
            <a:off x="5975988" y="2160756"/>
            <a:ext cx="4444136" cy="3484245"/>
          </a:xfrm>
          <a:prstGeom prst="rect">
            <a:avLst/>
          </a:prstGeom>
        </p:spPr>
        <p:txBody>
          <a:bodyPr anchor="t" rtlCol="false" tIns="0" lIns="0" bIns="0" rIns="0">
            <a:spAutoFit/>
          </a:bodyPr>
          <a:lstStyle/>
          <a:p>
            <a:pPr algn="just" marL="496571" indent="-248285" lvl="1">
              <a:lnSpc>
                <a:spcPts val="3450"/>
              </a:lnSpc>
              <a:buFont typeface="Arial"/>
              <a:buChar char="•"/>
            </a:pPr>
            <a:r>
              <a:rPr lang="en-US" sz="2300">
                <a:solidFill>
                  <a:srgbClr val="000000"/>
                </a:solidFill>
                <a:latin typeface="Open Sans"/>
              </a:rPr>
              <a:t>Integrate AI algorithms for personalization.</a:t>
            </a:r>
          </a:p>
          <a:p>
            <a:pPr algn="just" marL="496571" indent="-248285" lvl="1">
              <a:lnSpc>
                <a:spcPts val="3450"/>
              </a:lnSpc>
              <a:buFont typeface="Arial"/>
              <a:buChar char="•"/>
            </a:pPr>
            <a:r>
              <a:rPr lang="en-US" sz="2300">
                <a:solidFill>
                  <a:srgbClr val="000000"/>
                </a:solidFill>
                <a:latin typeface="Open Sans"/>
              </a:rPr>
              <a:t>Design and test different notification templates.</a:t>
            </a:r>
          </a:p>
          <a:p>
            <a:pPr algn="just" marL="496571" indent="-248285" lvl="1">
              <a:lnSpc>
                <a:spcPts val="3450"/>
              </a:lnSpc>
              <a:buFont typeface="Arial"/>
              <a:buChar char="•"/>
            </a:pPr>
            <a:r>
              <a:rPr lang="en-US" sz="2300">
                <a:solidFill>
                  <a:srgbClr val="000000"/>
                </a:solidFill>
                <a:latin typeface="Open Sans"/>
              </a:rPr>
              <a:t>Integrate the algorithms and push notification service (FCM/OneSignal) in app.</a:t>
            </a:r>
          </a:p>
          <a:p>
            <a:pPr algn="just" marL="0" indent="0" lvl="0">
              <a:lnSpc>
                <a:spcPts val="3450"/>
              </a:lnSpc>
            </a:pPr>
          </a:p>
        </p:txBody>
      </p:sp>
      <p:sp>
        <p:nvSpPr>
          <p:cNvPr name="TextBox 17" id="17"/>
          <p:cNvSpPr txBox="true"/>
          <p:nvPr/>
        </p:nvSpPr>
        <p:spPr>
          <a:xfrm rot="0">
            <a:off x="12686431" y="3528607"/>
            <a:ext cx="4444136" cy="2169795"/>
          </a:xfrm>
          <a:prstGeom prst="rect">
            <a:avLst/>
          </a:prstGeom>
        </p:spPr>
        <p:txBody>
          <a:bodyPr anchor="t" rtlCol="false" tIns="0" lIns="0" bIns="0" rIns="0">
            <a:spAutoFit/>
          </a:bodyPr>
          <a:lstStyle/>
          <a:p>
            <a:pPr algn="just" marL="496571" indent="-248285" lvl="1">
              <a:lnSpc>
                <a:spcPts val="3450"/>
              </a:lnSpc>
              <a:buFont typeface="Arial"/>
              <a:buChar char="•"/>
            </a:pPr>
            <a:r>
              <a:rPr lang="en-US" sz="2300">
                <a:solidFill>
                  <a:srgbClr val="000000"/>
                </a:solidFill>
                <a:latin typeface="Open Sans"/>
              </a:rPr>
              <a:t>Roll out notifications to all users.</a:t>
            </a:r>
          </a:p>
          <a:p>
            <a:pPr algn="just" marL="496571" indent="-248285" lvl="1">
              <a:lnSpc>
                <a:spcPts val="3450"/>
              </a:lnSpc>
              <a:buFont typeface="Arial"/>
              <a:buChar char="•"/>
            </a:pPr>
            <a:r>
              <a:rPr lang="en-US" sz="2300">
                <a:solidFill>
                  <a:srgbClr val="000000"/>
                </a:solidFill>
                <a:latin typeface="Open Sans"/>
              </a:rPr>
              <a:t>Monitor performance and make adjustments</a:t>
            </a:r>
          </a:p>
          <a:p>
            <a:pPr algn="just" marL="0" indent="0" lvl="0">
              <a:lnSpc>
                <a:spcPts val="3450"/>
              </a:lnSpc>
            </a:pPr>
          </a:p>
        </p:txBody>
      </p:sp>
      <p:sp>
        <p:nvSpPr>
          <p:cNvPr name="TextBox 18" id="18"/>
          <p:cNvSpPr txBox="true"/>
          <p:nvPr/>
        </p:nvSpPr>
        <p:spPr>
          <a:xfrm rot="0">
            <a:off x="9038429" y="7645457"/>
            <a:ext cx="5610330" cy="1659255"/>
          </a:xfrm>
          <a:prstGeom prst="rect">
            <a:avLst/>
          </a:prstGeom>
        </p:spPr>
        <p:txBody>
          <a:bodyPr anchor="t" rtlCol="false" tIns="0" lIns="0" bIns="0" rIns="0">
            <a:spAutoFit/>
          </a:bodyPr>
          <a:lstStyle/>
          <a:p>
            <a:pPr algn="just" marL="474981" indent="-237491" lvl="1">
              <a:lnSpc>
                <a:spcPts val="3300"/>
              </a:lnSpc>
              <a:buFont typeface="Arial"/>
              <a:buChar char="•"/>
            </a:pPr>
            <a:r>
              <a:rPr lang="en-US" sz="2200">
                <a:solidFill>
                  <a:srgbClr val="000000"/>
                </a:solidFill>
                <a:latin typeface="Open Sans"/>
              </a:rPr>
              <a:t>A/B test notification types and timings. </a:t>
            </a:r>
          </a:p>
          <a:p>
            <a:pPr algn="just" marL="474981" indent="-237491" lvl="1">
              <a:lnSpc>
                <a:spcPts val="3300"/>
              </a:lnSpc>
              <a:buFont typeface="Arial"/>
              <a:buChar char="•"/>
            </a:pPr>
            <a:r>
              <a:rPr lang="en-US" sz="2200">
                <a:solidFill>
                  <a:srgbClr val="000000"/>
                </a:solidFill>
                <a:latin typeface="Open Sans"/>
              </a:rPr>
              <a:t>Collect user feedback and refine strategy.</a:t>
            </a:r>
          </a:p>
          <a:p>
            <a:pPr algn="just" marL="0" indent="0" lvl="0">
              <a:lnSpc>
                <a:spcPts val="3300"/>
              </a:lnSpc>
            </a:pPr>
          </a:p>
        </p:txBody>
      </p:sp>
      <p:sp>
        <p:nvSpPr>
          <p:cNvPr name="TextBox 19" id="19"/>
          <p:cNvSpPr txBox="true"/>
          <p:nvPr/>
        </p:nvSpPr>
        <p:spPr>
          <a:xfrm rot="0">
            <a:off x="12686431" y="3075798"/>
            <a:ext cx="4444136" cy="396240"/>
          </a:xfrm>
          <a:prstGeom prst="rect">
            <a:avLst/>
          </a:prstGeom>
        </p:spPr>
        <p:txBody>
          <a:bodyPr anchor="t" rtlCol="false" tIns="0" lIns="0" bIns="0" rIns="0">
            <a:spAutoFit/>
          </a:bodyPr>
          <a:lstStyle/>
          <a:p>
            <a:pPr algn="l">
              <a:lnSpc>
                <a:spcPts val="3359"/>
              </a:lnSpc>
            </a:pPr>
            <a:r>
              <a:rPr lang="en-US" sz="2400">
                <a:solidFill>
                  <a:srgbClr val="000000"/>
                </a:solidFill>
                <a:latin typeface="Garet Ultra-Bold"/>
              </a:rPr>
              <a:t>Launch</a:t>
            </a:r>
          </a:p>
        </p:txBody>
      </p:sp>
      <p:grpSp>
        <p:nvGrpSpPr>
          <p:cNvPr name="Group 20" id="20"/>
          <p:cNvGrpSpPr/>
          <p:nvPr/>
        </p:nvGrpSpPr>
        <p:grpSpPr>
          <a:xfrm rot="5400000">
            <a:off x="901593" y="2672654"/>
            <a:ext cx="1479329" cy="1479329"/>
            <a:chOff x="0" y="0"/>
            <a:chExt cx="812800" cy="812800"/>
          </a:xfrm>
        </p:grpSpPr>
        <p:sp>
          <p:nvSpPr>
            <p:cNvPr name="Freeform 21" id="21"/>
            <p:cNvSpPr/>
            <p:nvPr/>
          </p:nvSpPr>
          <p:spPr>
            <a:xfrm flipH="false" flipV="false" rot="0">
              <a:off x="0" y="0"/>
              <a:ext cx="812800" cy="812800"/>
            </a:xfrm>
            <a:custGeom>
              <a:avLst/>
              <a:gdLst/>
              <a:ahLst/>
              <a:cxnLst/>
              <a:rect r="r" b="b" t="t" l="l"/>
              <a:pathLst>
                <a:path h="812800" w="812800">
                  <a:moveTo>
                    <a:pt x="266903" y="0"/>
                  </a:moveTo>
                  <a:lnTo>
                    <a:pt x="545897" y="0"/>
                  </a:lnTo>
                  <a:cubicBezTo>
                    <a:pt x="693303" y="0"/>
                    <a:pt x="812800" y="119497"/>
                    <a:pt x="812800" y="266903"/>
                  </a:cubicBezTo>
                  <a:lnTo>
                    <a:pt x="812800" y="545897"/>
                  </a:lnTo>
                  <a:cubicBezTo>
                    <a:pt x="812800" y="693303"/>
                    <a:pt x="693303" y="812800"/>
                    <a:pt x="545897" y="812800"/>
                  </a:cubicBezTo>
                  <a:lnTo>
                    <a:pt x="266903" y="812800"/>
                  </a:lnTo>
                  <a:cubicBezTo>
                    <a:pt x="119497" y="812800"/>
                    <a:pt x="0" y="693303"/>
                    <a:pt x="0" y="545897"/>
                  </a:cubicBezTo>
                  <a:lnTo>
                    <a:pt x="0" y="266903"/>
                  </a:lnTo>
                  <a:cubicBezTo>
                    <a:pt x="0" y="119497"/>
                    <a:pt x="119497" y="0"/>
                    <a:pt x="266903" y="0"/>
                  </a:cubicBezTo>
                  <a:close/>
                </a:path>
              </a:pathLst>
            </a:custGeom>
            <a:solidFill>
              <a:srgbClr val="DE9195">
                <a:alpha val="29804"/>
              </a:srgbClr>
            </a:solidFill>
          </p:spPr>
        </p:sp>
        <p:sp>
          <p:nvSpPr>
            <p:cNvPr name="TextBox 22" id="22"/>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pSp>
        <p:nvGrpSpPr>
          <p:cNvPr name="Group 23" id="23"/>
          <p:cNvGrpSpPr/>
          <p:nvPr/>
        </p:nvGrpSpPr>
        <p:grpSpPr>
          <a:xfrm rot="5400000">
            <a:off x="1916531" y="3551900"/>
            <a:ext cx="771724" cy="771724"/>
            <a:chOff x="0" y="0"/>
            <a:chExt cx="812800" cy="812800"/>
          </a:xfrm>
        </p:grpSpPr>
        <p:sp>
          <p:nvSpPr>
            <p:cNvPr name="Freeform 24" id="2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82A59">
                <a:alpha val="40000"/>
              </a:srgbClr>
            </a:solidFill>
            <a:ln w="47625" cap="sq">
              <a:solidFill>
                <a:srgbClr val="EA5439">
                  <a:alpha val="40000"/>
                </a:srgbClr>
              </a:solidFill>
              <a:prstDash val="solid"/>
              <a:miter/>
            </a:ln>
          </p:spPr>
        </p:sp>
        <p:sp>
          <p:nvSpPr>
            <p:cNvPr name="TextBox 25" id="25"/>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26" id="26"/>
          <p:cNvGrpSpPr/>
          <p:nvPr/>
        </p:nvGrpSpPr>
        <p:grpSpPr>
          <a:xfrm rot="0">
            <a:off x="16287059" y="8247665"/>
            <a:ext cx="2954728" cy="2954728"/>
            <a:chOff x="0" y="0"/>
            <a:chExt cx="812800" cy="812800"/>
          </a:xfrm>
        </p:grpSpPr>
        <p:sp>
          <p:nvSpPr>
            <p:cNvPr name="Freeform 27" id="2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0" cap="sq">
              <a:solidFill>
                <a:srgbClr val="E82A59">
                  <a:alpha val="19608"/>
                </a:srgbClr>
              </a:solidFill>
              <a:prstDash val="solid"/>
              <a:miter/>
            </a:ln>
          </p:spPr>
        </p:sp>
        <p:sp>
          <p:nvSpPr>
            <p:cNvPr name="TextBox 28" id="28"/>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29" id="29"/>
          <p:cNvSpPr txBox="true"/>
          <p:nvPr/>
        </p:nvSpPr>
        <p:spPr>
          <a:xfrm rot="0">
            <a:off x="2854038" y="7108247"/>
            <a:ext cx="4444136" cy="396240"/>
          </a:xfrm>
          <a:prstGeom prst="rect">
            <a:avLst/>
          </a:prstGeom>
        </p:spPr>
        <p:txBody>
          <a:bodyPr anchor="t" rtlCol="false" tIns="0" lIns="0" bIns="0" rIns="0">
            <a:spAutoFit/>
          </a:bodyPr>
          <a:lstStyle/>
          <a:p>
            <a:pPr algn="l">
              <a:lnSpc>
                <a:spcPts val="3359"/>
              </a:lnSpc>
            </a:pPr>
            <a:r>
              <a:rPr lang="en-US" sz="2400">
                <a:solidFill>
                  <a:srgbClr val="000000"/>
                </a:solidFill>
                <a:latin typeface="Garet Ultra-Bold"/>
              </a:rPr>
              <a:t>Research and Planning</a:t>
            </a:r>
          </a:p>
        </p:txBody>
      </p:sp>
      <p:sp>
        <p:nvSpPr>
          <p:cNvPr name="TextBox 30" id="30"/>
          <p:cNvSpPr txBox="true"/>
          <p:nvPr/>
        </p:nvSpPr>
        <p:spPr>
          <a:xfrm rot="0">
            <a:off x="6196356" y="1697841"/>
            <a:ext cx="4444136" cy="396240"/>
          </a:xfrm>
          <a:prstGeom prst="rect">
            <a:avLst/>
          </a:prstGeom>
        </p:spPr>
        <p:txBody>
          <a:bodyPr anchor="t" rtlCol="false" tIns="0" lIns="0" bIns="0" rIns="0">
            <a:spAutoFit/>
          </a:bodyPr>
          <a:lstStyle/>
          <a:p>
            <a:pPr algn="l">
              <a:lnSpc>
                <a:spcPts val="3359"/>
              </a:lnSpc>
            </a:pPr>
            <a:r>
              <a:rPr lang="en-US" sz="2400">
                <a:solidFill>
                  <a:srgbClr val="000000"/>
                </a:solidFill>
                <a:latin typeface="Garet Ultra-Bold"/>
              </a:rPr>
              <a:t> Development</a:t>
            </a:r>
          </a:p>
        </p:txBody>
      </p:sp>
      <p:sp>
        <p:nvSpPr>
          <p:cNvPr name="TextBox 31" id="31"/>
          <p:cNvSpPr txBox="true"/>
          <p:nvPr/>
        </p:nvSpPr>
        <p:spPr>
          <a:xfrm rot="0">
            <a:off x="9236276" y="7192067"/>
            <a:ext cx="4444136" cy="396240"/>
          </a:xfrm>
          <a:prstGeom prst="rect">
            <a:avLst/>
          </a:prstGeom>
        </p:spPr>
        <p:txBody>
          <a:bodyPr anchor="t" rtlCol="false" tIns="0" lIns="0" bIns="0" rIns="0">
            <a:spAutoFit/>
          </a:bodyPr>
          <a:lstStyle/>
          <a:p>
            <a:pPr algn="l">
              <a:lnSpc>
                <a:spcPts val="3359"/>
              </a:lnSpc>
            </a:pPr>
            <a:r>
              <a:rPr lang="en-US" sz="2400">
                <a:solidFill>
                  <a:srgbClr val="000000"/>
                </a:solidFill>
                <a:latin typeface="Garet Ultra-Bold"/>
              </a:rPr>
              <a:t>Testing and Optimization</a:t>
            </a:r>
          </a:p>
        </p:txBody>
      </p:sp>
      <p:sp>
        <p:nvSpPr>
          <p:cNvPr name="TextBox 32" id="32"/>
          <p:cNvSpPr txBox="true"/>
          <p:nvPr/>
        </p:nvSpPr>
        <p:spPr>
          <a:xfrm rot="0">
            <a:off x="1885692" y="5911561"/>
            <a:ext cx="1752139" cy="455295"/>
          </a:xfrm>
          <a:prstGeom prst="rect">
            <a:avLst/>
          </a:prstGeom>
        </p:spPr>
        <p:txBody>
          <a:bodyPr anchor="t" rtlCol="false" tIns="0" lIns="0" bIns="0" rIns="0">
            <a:spAutoFit/>
          </a:bodyPr>
          <a:lstStyle/>
          <a:p>
            <a:pPr algn="ctr">
              <a:lnSpc>
                <a:spcPts val="3779"/>
              </a:lnSpc>
            </a:pPr>
            <a:r>
              <a:rPr lang="en-US" sz="2699">
                <a:solidFill>
                  <a:srgbClr val="FFFFFF"/>
                </a:solidFill>
                <a:latin typeface="Garet Bold"/>
              </a:rPr>
              <a:t>Phase 1</a:t>
            </a:r>
          </a:p>
        </p:txBody>
      </p:sp>
    </p:spTree>
  </p:cSld>
  <p:clrMapOvr>
    <a:masterClrMapping/>
  </p:clrMapOvr>
</p:sld>
</file>

<file path=ppt/slides/slide11.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AutoShape 2" id="2"/>
          <p:cNvSpPr/>
          <p:nvPr/>
        </p:nvSpPr>
        <p:spPr>
          <a:xfrm>
            <a:off x="551064" y="1522485"/>
            <a:ext cx="1310100" cy="0"/>
          </a:xfrm>
          <a:prstGeom prst="line">
            <a:avLst/>
          </a:prstGeom>
          <a:ln cap="flat" w="95250">
            <a:solidFill>
              <a:srgbClr val="DE9195"/>
            </a:solidFill>
            <a:prstDash val="solid"/>
            <a:headEnd type="none" len="sm" w="sm"/>
            <a:tailEnd type="none" len="sm" w="sm"/>
          </a:ln>
        </p:spPr>
      </p:sp>
      <p:grpSp>
        <p:nvGrpSpPr>
          <p:cNvPr name="Group 3" id="3"/>
          <p:cNvGrpSpPr/>
          <p:nvPr/>
        </p:nvGrpSpPr>
        <p:grpSpPr>
          <a:xfrm rot="0">
            <a:off x="1220516" y="1919650"/>
            <a:ext cx="5381172" cy="593724"/>
            <a:chOff x="0" y="0"/>
            <a:chExt cx="3423421" cy="377719"/>
          </a:xfrm>
        </p:grpSpPr>
        <p:sp>
          <p:nvSpPr>
            <p:cNvPr name="Freeform 4" id="4"/>
            <p:cNvSpPr/>
            <p:nvPr/>
          </p:nvSpPr>
          <p:spPr>
            <a:xfrm flipH="false" flipV="false" rot="0">
              <a:off x="0" y="0"/>
              <a:ext cx="3423420" cy="377719"/>
            </a:xfrm>
            <a:custGeom>
              <a:avLst/>
              <a:gdLst/>
              <a:ahLst/>
              <a:cxnLst/>
              <a:rect r="r" b="b" t="t" l="l"/>
              <a:pathLst>
                <a:path h="377719" w="3423420">
                  <a:moveTo>
                    <a:pt x="3220220" y="0"/>
                  </a:moveTo>
                  <a:cubicBezTo>
                    <a:pt x="3332445" y="0"/>
                    <a:pt x="3423420" y="84555"/>
                    <a:pt x="3423420" y="188859"/>
                  </a:cubicBezTo>
                  <a:cubicBezTo>
                    <a:pt x="3423420" y="293163"/>
                    <a:pt x="3332445" y="377719"/>
                    <a:pt x="3220220" y="377719"/>
                  </a:cubicBezTo>
                  <a:lnTo>
                    <a:pt x="203200" y="377719"/>
                  </a:lnTo>
                  <a:cubicBezTo>
                    <a:pt x="90976" y="377719"/>
                    <a:pt x="0" y="293163"/>
                    <a:pt x="0" y="188859"/>
                  </a:cubicBezTo>
                  <a:cubicBezTo>
                    <a:pt x="0" y="84555"/>
                    <a:pt x="90976" y="0"/>
                    <a:pt x="203200" y="0"/>
                  </a:cubicBezTo>
                  <a:close/>
                </a:path>
              </a:pathLst>
            </a:custGeom>
            <a:solidFill>
              <a:srgbClr val="E82A59"/>
            </a:solidFill>
          </p:spPr>
        </p:sp>
        <p:sp>
          <p:nvSpPr>
            <p:cNvPr name="TextBox 5" id="5"/>
            <p:cNvSpPr txBox="true"/>
            <p:nvPr/>
          </p:nvSpPr>
          <p:spPr>
            <a:xfrm>
              <a:off x="0" y="-47625"/>
              <a:ext cx="3423421" cy="425344"/>
            </a:xfrm>
            <a:prstGeom prst="rect">
              <a:avLst/>
            </a:prstGeom>
          </p:spPr>
          <p:txBody>
            <a:bodyPr anchor="ctr" rtlCol="false" tIns="50800" lIns="50800" bIns="50800" rIns="50800"/>
            <a:lstStyle/>
            <a:p>
              <a:pPr algn="ctr">
                <a:lnSpc>
                  <a:spcPts val="3499"/>
                </a:lnSpc>
              </a:pPr>
              <a:r>
                <a:rPr lang="en-US" sz="2499">
                  <a:solidFill>
                    <a:srgbClr val="FFFFFF"/>
                  </a:solidFill>
                  <a:latin typeface="Garet Bold"/>
                </a:rPr>
                <a:t>Personalization Algorithms</a:t>
              </a:r>
            </a:p>
          </p:txBody>
        </p:sp>
      </p:grpSp>
      <p:sp>
        <p:nvSpPr>
          <p:cNvPr name="TextBox 6" id="6"/>
          <p:cNvSpPr txBox="true"/>
          <p:nvPr/>
        </p:nvSpPr>
        <p:spPr>
          <a:xfrm rot="0">
            <a:off x="512964" y="373134"/>
            <a:ext cx="10769833" cy="854076"/>
          </a:xfrm>
          <a:prstGeom prst="rect">
            <a:avLst/>
          </a:prstGeom>
        </p:spPr>
        <p:txBody>
          <a:bodyPr anchor="t" rtlCol="false" tIns="0" lIns="0" bIns="0" rIns="0">
            <a:spAutoFit/>
          </a:bodyPr>
          <a:lstStyle/>
          <a:p>
            <a:pPr algn="l">
              <a:lnSpc>
                <a:spcPts val="6999"/>
              </a:lnSpc>
            </a:pPr>
            <a:r>
              <a:rPr lang="en-US" sz="4999" spc="99">
                <a:solidFill>
                  <a:srgbClr val="000000"/>
                </a:solidFill>
                <a:latin typeface="Garet Bold"/>
              </a:rPr>
              <a:t>ALGORITHMS TO BE USED</a:t>
            </a:r>
          </a:p>
        </p:txBody>
      </p:sp>
      <p:grpSp>
        <p:nvGrpSpPr>
          <p:cNvPr name="Group 7" id="7"/>
          <p:cNvGrpSpPr/>
          <p:nvPr/>
        </p:nvGrpSpPr>
        <p:grpSpPr>
          <a:xfrm rot="0">
            <a:off x="551064" y="1843922"/>
            <a:ext cx="669452" cy="669452"/>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C8760"/>
            </a:solidFill>
          </p:spPr>
        </p:sp>
        <p:sp>
          <p:nvSpPr>
            <p:cNvPr name="TextBox 9" id="9"/>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0" id="10"/>
          <p:cNvGrpSpPr/>
          <p:nvPr/>
        </p:nvGrpSpPr>
        <p:grpSpPr>
          <a:xfrm rot="0">
            <a:off x="9716158" y="-2222130"/>
            <a:ext cx="3744615" cy="3744615"/>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0" cap="sq">
              <a:solidFill>
                <a:srgbClr val="E82A59">
                  <a:alpha val="19608"/>
                </a:srgbClr>
              </a:solidFill>
              <a:prstDash val="solid"/>
              <a:miter/>
            </a:ln>
          </p:spPr>
        </p:sp>
        <p:sp>
          <p:nvSpPr>
            <p:cNvPr name="TextBox 12" id="12"/>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13" id="13"/>
          <p:cNvSpPr txBox="true"/>
          <p:nvPr/>
        </p:nvSpPr>
        <p:spPr>
          <a:xfrm rot="0">
            <a:off x="1028700" y="2665774"/>
            <a:ext cx="17259300" cy="2267586"/>
          </a:xfrm>
          <a:prstGeom prst="rect">
            <a:avLst/>
          </a:prstGeom>
        </p:spPr>
        <p:txBody>
          <a:bodyPr anchor="t" rtlCol="false" tIns="0" lIns="0" bIns="0" rIns="0">
            <a:spAutoFit/>
          </a:bodyPr>
          <a:lstStyle/>
          <a:p>
            <a:pPr algn="l">
              <a:lnSpc>
                <a:spcPts val="3639"/>
              </a:lnSpc>
              <a:spcBef>
                <a:spcPct val="0"/>
              </a:spcBef>
            </a:pPr>
            <a:r>
              <a:rPr lang="en-US" sz="2599">
                <a:solidFill>
                  <a:srgbClr val="000000"/>
                </a:solidFill>
                <a:latin typeface="Inter Bold"/>
              </a:rPr>
              <a:t>R</a:t>
            </a:r>
            <a:r>
              <a:rPr lang="en-US" sz="2599">
                <a:solidFill>
                  <a:srgbClr val="000000"/>
                </a:solidFill>
                <a:latin typeface="Inter Bold"/>
              </a:rPr>
              <a:t>ecommendation Engines</a:t>
            </a:r>
            <a:r>
              <a:rPr lang="en-US" sz="2599">
                <a:solidFill>
                  <a:srgbClr val="000000"/>
                </a:solidFill>
                <a:latin typeface="Inter"/>
              </a:rPr>
              <a:t>: These algorithms analyze user data (portfolio holdings, watchlists, transaction history) to recommend relevant stocks, news articles, and educational content for personalized notifications. Imagine a system similar to those used by streaming services to suggest movies based on watch history.</a:t>
            </a:r>
          </a:p>
          <a:p>
            <a:pPr algn="l">
              <a:lnSpc>
                <a:spcPts val="3639"/>
              </a:lnSpc>
              <a:spcBef>
                <a:spcPct val="0"/>
              </a:spcBef>
            </a:pPr>
            <a:r>
              <a:rPr lang="en-US" sz="2599">
                <a:solidFill>
                  <a:srgbClr val="000000"/>
                </a:solidFill>
                <a:latin typeface="Inter Bold"/>
              </a:rPr>
              <a:t>Clustering Algorithms</a:t>
            </a:r>
            <a:r>
              <a:rPr lang="en-US" sz="2599">
                <a:solidFill>
                  <a:srgbClr val="000000"/>
                </a:solidFill>
                <a:latin typeface="Inter"/>
              </a:rPr>
              <a:t>: These algorithms group users with similar characteristics (investment styles, risk tolerance) to segment notification delivery. This ensures users receive alerts truly relevant to their interests.</a:t>
            </a:r>
          </a:p>
        </p:txBody>
      </p:sp>
      <p:grpSp>
        <p:nvGrpSpPr>
          <p:cNvPr name="Group 14" id="14"/>
          <p:cNvGrpSpPr/>
          <p:nvPr/>
        </p:nvGrpSpPr>
        <p:grpSpPr>
          <a:xfrm rot="0">
            <a:off x="1182416" y="5666312"/>
            <a:ext cx="7488903" cy="593724"/>
            <a:chOff x="0" y="0"/>
            <a:chExt cx="4764327" cy="377719"/>
          </a:xfrm>
        </p:grpSpPr>
        <p:sp>
          <p:nvSpPr>
            <p:cNvPr name="Freeform 15" id="15"/>
            <p:cNvSpPr/>
            <p:nvPr/>
          </p:nvSpPr>
          <p:spPr>
            <a:xfrm flipH="false" flipV="false" rot="0">
              <a:off x="0" y="0"/>
              <a:ext cx="4764327" cy="377719"/>
            </a:xfrm>
            <a:custGeom>
              <a:avLst/>
              <a:gdLst/>
              <a:ahLst/>
              <a:cxnLst/>
              <a:rect r="r" b="b" t="t" l="l"/>
              <a:pathLst>
                <a:path h="377719" w="4764327">
                  <a:moveTo>
                    <a:pt x="4561127" y="0"/>
                  </a:moveTo>
                  <a:cubicBezTo>
                    <a:pt x="4673352" y="0"/>
                    <a:pt x="4764327" y="84555"/>
                    <a:pt x="4764327" y="188859"/>
                  </a:cubicBezTo>
                  <a:cubicBezTo>
                    <a:pt x="4764327" y="293163"/>
                    <a:pt x="4673352" y="377719"/>
                    <a:pt x="4561127" y="377719"/>
                  </a:cubicBezTo>
                  <a:lnTo>
                    <a:pt x="203200" y="377719"/>
                  </a:lnTo>
                  <a:cubicBezTo>
                    <a:pt x="90976" y="377719"/>
                    <a:pt x="0" y="293163"/>
                    <a:pt x="0" y="188859"/>
                  </a:cubicBezTo>
                  <a:cubicBezTo>
                    <a:pt x="0" y="84555"/>
                    <a:pt x="90976" y="0"/>
                    <a:pt x="203200" y="0"/>
                  </a:cubicBezTo>
                  <a:close/>
                </a:path>
              </a:pathLst>
            </a:custGeom>
            <a:solidFill>
              <a:srgbClr val="E82A59"/>
            </a:solidFill>
          </p:spPr>
        </p:sp>
        <p:sp>
          <p:nvSpPr>
            <p:cNvPr name="TextBox 16" id="16"/>
            <p:cNvSpPr txBox="true"/>
            <p:nvPr/>
          </p:nvSpPr>
          <p:spPr>
            <a:xfrm>
              <a:off x="0" y="-47625"/>
              <a:ext cx="4764327" cy="425344"/>
            </a:xfrm>
            <a:prstGeom prst="rect">
              <a:avLst/>
            </a:prstGeom>
          </p:spPr>
          <p:txBody>
            <a:bodyPr anchor="ctr" rtlCol="false" tIns="50800" lIns="50800" bIns="50800" rIns="50800"/>
            <a:lstStyle/>
            <a:p>
              <a:pPr algn="ctr">
                <a:lnSpc>
                  <a:spcPts val="3499"/>
                </a:lnSpc>
              </a:pPr>
              <a:r>
                <a:rPr lang="en-US" sz="2499">
                  <a:solidFill>
                    <a:srgbClr val="FFFFFF"/>
                  </a:solidFill>
                  <a:latin typeface="Garet Bold"/>
                </a:rPr>
                <a:t>Content &amp; Timing Optimization Algorithms</a:t>
              </a:r>
            </a:p>
          </p:txBody>
        </p:sp>
      </p:grpSp>
      <p:grpSp>
        <p:nvGrpSpPr>
          <p:cNvPr name="Group 17" id="17"/>
          <p:cNvGrpSpPr/>
          <p:nvPr/>
        </p:nvGrpSpPr>
        <p:grpSpPr>
          <a:xfrm rot="0">
            <a:off x="512964" y="5590585"/>
            <a:ext cx="669452" cy="669452"/>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C8760"/>
            </a:solidFill>
          </p:spPr>
        </p:sp>
        <p:sp>
          <p:nvSpPr>
            <p:cNvPr name="TextBox 19" id="19"/>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20" id="20"/>
          <p:cNvSpPr txBox="true"/>
          <p:nvPr/>
        </p:nvSpPr>
        <p:spPr>
          <a:xfrm rot="0">
            <a:off x="1182416" y="6564837"/>
            <a:ext cx="17067484" cy="3181985"/>
          </a:xfrm>
          <a:prstGeom prst="rect">
            <a:avLst/>
          </a:prstGeom>
        </p:spPr>
        <p:txBody>
          <a:bodyPr anchor="t" rtlCol="false" tIns="0" lIns="0" bIns="0" rIns="0">
            <a:spAutoFit/>
          </a:bodyPr>
          <a:lstStyle/>
          <a:p>
            <a:pPr algn="l">
              <a:lnSpc>
                <a:spcPts val="3640"/>
              </a:lnSpc>
              <a:spcBef>
                <a:spcPct val="0"/>
              </a:spcBef>
            </a:pPr>
            <a:r>
              <a:rPr lang="en-US" sz="2600">
                <a:solidFill>
                  <a:srgbClr val="000000"/>
                </a:solidFill>
                <a:latin typeface="Inter Bold"/>
              </a:rPr>
              <a:t>Natural Language Processing (NLP) Algorithms</a:t>
            </a:r>
            <a:r>
              <a:rPr lang="en-US" sz="2600">
                <a:solidFill>
                  <a:srgbClr val="000000"/>
                </a:solidFill>
                <a:latin typeface="Inter"/>
              </a:rPr>
              <a:t>: NLP can analyze news articles, analyst reports, and social media sentiment to identify relevant information for users. This allows for summarizing this information and including it in push notifications alongside stock alerts, providing actionable insights.</a:t>
            </a:r>
          </a:p>
          <a:p>
            <a:pPr algn="l">
              <a:lnSpc>
                <a:spcPts val="3640"/>
              </a:lnSpc>
              <a:spcBef>
                <a:spcPct val="0"/>
              </a:spcBef>
            </a:pPr>
            <a:r>
              <a:rPr lang="en-US" sz="2600">
                <a:solidFill>
                  <a:srgbClr val="000000"/>
                </a:solidFill>
                <a:latin typeface="Inter Bold"/>
              </a:rPr>
              <a:t>Time Series Forecasting Algorithms</a:t>
            </a:r>
            <a:r>
              <a:rPr lang="en-US" sz="2600">
                <a:solidFill>
                  <a:srgbClr val="000000"/>
                </a:solidFill>
                <a:latin typeface="Inter"/>
              </a:rPr>
              <a:t>: These algorithms analyze historical user data and market trends to predict the optimal times to send notifications for maximum engagement. This ensures users receive price alerts or investment insights when they're most likely to be receptive (e.g., during market hours or based on individual user activity patterns).</a:t>
            </a:r>
          </a:p>
        </p:txBody>
      </p:sp>
    </p:spTree>
  </p:cSld>
  <p:clrMapOvr>
    <a:masterClrMapping/>
  </p:clrMapOvr>
</p:sld>
</file>

<file path=ppt/slides/slide12.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AutoShape 2" id="2"/>
          <p:cNvSpPr/>
          <p:nvPr/>
        </p:nvSpPr>
        <p:spPr>
          <a:xfrm>
            <a:off x="551064" y="1522485"/>
            <a:ext cx="1310100" cy="0"/>
          </a:xfrm>
          <a:prstGeom prst="line">
            <a:avLst/>
          </a:prstGeom>
          <a:ln cap="flat" w="95250">
            <a:solidFill>
              <a:srgbClr val="DE9195"/>
            </a:solidFill>
            <a:prstDash val="solid"/>
            <a:headEnd type="none" len="sm" w="sm"/>
            <a:tailEnd type="none" len="sm" w="sm"/>
          </a:ln>
        </p:spPr>
      </p:sp>
      <p:grpSp>
        <p:nvGrpSpPr>
          <p:cNvPr name="Group 3" id="3"/>
          <p:cNvGrpSpPr/>
          <p:nvPr/>
        </p:nvGrpSpPr>
        <p:grpSpPr>
          <a:xfrm rot="0">
            <a:off x="1220516" y="1919650"/>
            <a:ext cx="8100753" cy="593724"/>
            <a:chOff x="0" y="0"/>
            <a:chExt cx="5153577" cy="377719"/>
          </a:xfrm>
        </p:grpSpPr>
        <p:sp>
          <p:nvSpPr>
            <p:cNvPr name="Freeform 4" id="4"/>
            <p:cNvSpPr/>
            <p:nvPr/>
          </p:nvSpPr>
          <p:spPr>
            <a:xfrm flipH="false" flipV="false" rot="0">
              <a:off x="0" y="0"/>
              <a:ext cx="5153577" cy="377719"/>
            </a:xfrm>
            <a:custGeom>
              <a:avLst/>
              <a:gdLst/>
              <a:ahLst/>
              <a:cxnLst/>
              <a:rect r="r" b="b" t="t" l="l"/>
              <a:pathLst>
                <a:path h="377719" w="5153577">
                  <a:moveTo>
                    <a:pt x="4950377" y="0"/>
                  </a:moveTo>
                  <a:cubicBezTo>
                    <a:pt x="5062601" y="0"/>
                    <a:pt x="5153577" y="84555"/>
                    <a:pt x="5153577" y="188859"/>
                  </a:cubicBezTo>
                  <a:cubicBezTo>
                    <a:pt x="5153577" y="293163"/>
                    <a:pt x="5062601" y="377719"/>
                    <a:pt x="4950377" y="377719"/>
                  </a:cubicBezTo>
                  <a:lnTo>
                    <a:pt x="203200" y="377719"/>
                  </a:lnTo>
                  <a:cubicBezTo>
                    <a:pt x="90976" y="377719"/>
                    <a:pt x="0" y="293163"/>
                    <a:pt x="0" y="188859"/>
                  </a:cubicBezTo>
                  <a:cubicBezTo>
                    <a:pt x="0" y="84555"/>
                    <a:pt x="90976" y="0"/>
                    <a:pt x="203200" y="0"/>
                  </a:cubicBezTo>
                  <a:close/>
                </a:path>
              </a:pathLst>
            </a:custGeom>
            <a:solidFill>
              <a:srgbClr val="E82A59"/>
            </a:solidFill>
          </p:spPr>
        </p:sp>
        <p:sp>
          <p:nvSpPr>
            <p:cNvPr name="TextBox 5" id="5"/>
            <p:cNvSpPr txBox="true"/>
            <p:nvPr/>
          </p:nvSpPr>
          <p:spPr>
            <a:xfrm>
              <a:off x="0" y="-47625"/>
              <a:ext cx="5153577" cy="425344"/>
            </a:xfrm>
            <a:prstGeom prst="rect">
              <a:avLst/>
            </a:prstGeom>
          </p:spPr>
          <p:txBody>
            <a:bodyPr anchor="ctr" rtlCol="false" tIns="50800" lIns="50800" bIns="50800" rIns="50800"/>
            <a:lstStyle/>
            <a:p>
              <a:pPr algn="ctr">
                <a:lnSpc>
                  <a:spcPts val="3499"/>
                </a:lnSpc>
              </a:pPr>
              <a:r>
                <a:rPr lang="en-US" sz="2499">
                  <a:solidFill>
                    <a:srgbClr val="FFFFFF"/>
                  </a:solidFill>
                  <a:latin typeface="Garet Bold"/>
                </a:rPr>
                <a:t>Engagement &amp; Retention Algorithms:</a:t>
              </a:r>
            </a:p>
          </p:txBody>
        </p:sp>
      </p:grpSp>
      <p:sp>
        <p:nvSpPr>
          <p:cNvPr name="TextBox 6" id="6"/>
          <p:cNvSpPr txBox="true"/>
          <p:nvPr/>
        </p:nvSpPr>
        <p:spPr>
          <a:xfrm rot="0">
            <a:off x="512964" y="373134"/>
            <a:ext cx="13181983" cy="854076"/>
          </a:xfrm>
          <a:prstGeom prst="rect">
            <a:avLst/>
          </a:prstGeom>
        </p:spPr>
        <p:txBody>
          <a:bodyPr anchor="t" rtlCol="false" tIns="0" lIns="0" bIns="0" rIns="0">
            <a:spAutoFit/>
          </a:bodyPr>
          <a:lstStyle/>
          <a:p>
            <a:pPr algn="l">
              <a:lnSpc>
                <a:spcPts val="6999"/>
              </a:lnSpc>
            </a:pPr>
            <a:r>
              <a:rPr lang="en-US" sz="4999" spc="99">
                <a:solidFill>
                  <a:srgbClr val="000000"/>
                </a:solidFill>
                <a:latin typeface="Garet Bold"/>
              </a:rPr>
              <a:t>ALGORITHMS AND TECH TO BE USED</a:t>
            </a:r>
          </a:p>
        </p:txBody>
      </p:sp>
      <p:grpSp>
        <p:nvGrpSpPr>
          <p:cNvPr name="Group 7" id="7"/>
          <p:cNvGrpSpPr/>
          <p:nvPr/>
        </p:nvGrpSpPr>
        <p:grpSpPr>
          <a:xfrm rot="0">
            <a:off x="551064" y="1843922"/>
            <a:ext cx="669452" cy="669452"/>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C8760"/>
            </a:solidFill>
          </p:spPr>
        </p:sp>
        <p:sp>
          <p:nvSpPr>
            <p:cNvPr name="TextBox 9" id="9"/>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0" id="10"/>
          <p:cNvGrpSpPr/>
          <p:nvPr/>
        </p:nvGrpSpPr>
        <p:grpSpPr>
          <a:xfrm rot="0">
            <a:off x="14256676" y="-2222130"/>
            <a:ext cx="3744615" cy="3744615"/>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0" cap="sq">
              <a:solidFill>
                <a:srgbClr val="E82A59">
                  <a:alpha val="19608"/>
                </a:srgbClr>
              </a:solidFill>
              <a:prstDash val="solid"/>
              <a:miter/>
            </a:ln>
          </p:spPr>
        </p:sp>
        <p:sp>
          <p:nvSpPr>
            <p:cNvPr name="TextBox 12" id="12"/>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13" id="13"/>
          <p:cNvSpPr txBox="true"/>
          <p:nvPr/>
        </p:nvSpPr>
        <p:spPr>
          <a:xfrm rot="0">
            <a:off x="1220516" y="2533631"/>
            <a:ext cx="17067484" cy="3639185"/>
          </a:xfrm>
          <a:prstGeom prst="rect">
            <a:avLst/>
          </a:prstGeom>
        </p:spPr>
        <p:txBody>
          <a:bodyPr anchor="t" rtlCol="false" tIns="0" lIns="0" bIns="0" rIns="0">
            <a:spAutoFit/>
          </a:bodyPr>
          <a:lstStyle/>
          <a:p>
            <a:pPr algn="l">
              <a:lnSpc>
                <a:spcPts val="3640"/>
              </a:lnSpc>
              <a:spcBef>
                <a:spcPct val="0"/>
              </a:spcBef>
            </a:pPr>
            <a:r>
              <a:rPr lang="en-US" sz="2600">
                <a:solidFill>
                  <a:srgbClr val="000000"/>
                </a:solidFill>
                <a:latin typeface="Inter Bold"/>
              </a:rPr>
              <a:t>Next-Event Prediction</a:t>
            </a:r>
            <a:r>
              <a:rPr lang="en-US" sz="2600">
                <a:solidFill>
                  <a:srgbClr val="000000"/>
                </a:solidFill>
                <a:latin typeface="Inter"/>
              </a:rPr>
              <a:t>: Through the analysis of user behavior, such as stock research and time spent on the app, these algorithms have the ability to forecast the user's next investment actions. This enables the timely delivery of notifications recommending pertinent investment opportunities or educational resources to maintain user engagement.</a:t>
            </a:r>
          </a:p>
          <a:p>
            <a:pPr algn="l">
              <a:lnSpc>
                <a:spcPts val="3640"/>
              </a:lnSpc>
              <a:spcBef>
                <a:spcPct val="0"/>
              </a:spcBef>
            </a:pPr>
            <a:r>
              <a:rPr lang="en-US" sz="2600">
                <a:solidFill>
                  <a:srgbClr val="000000"/>
                </a:solidFill>
                <a:latin typeface="Inter Bold"/>
              </a:rPr>
              <a:t>Retention Prediction</a:t>
            </a:r>
            <a:r>
              <a:rPr lang="en-US" sz="2600">
                <a:solidFill>
                  <a:srgbClr val="000000"/>
                </a:solidFill>
                <a:latin typeface="Inter"/>
              </a:rPr>
              <a:t>: The analysis of user behavior can effectively identify those users who are at risk of churning, which refers to discontinuing app usage. Subsequently, the app can deploy targeted notifications containing personalized incentives or educational content to successfully re-engage these users.</a:t>
            </a:r>
          </a:p>
          <a:p>
            <a:pPr algn="l">
              <a:lnSpc>
                <a:spcPts val="3640"/>
              </a:lnSpc>
              <a:spcBef>
                <a:spcPct val="0"/>
              </a:spcBef>
            </a:pPr>
          </a:p>
        </p:txBody>
      </p:sp>
      <p:grpSp>
        <p:nvGrpSpPr>
          <p:cNvPr name="Group 14" id="14"/>
          <p:cNvGrpSpPr/>
          <p:nvPr/>
        </p:nvGrpSpPr>
        <p:grpSpPr>
          <a:xfrm rot="0">
            <a:off x="1220516" y="5953269"/>
            <a:ext cx="9306828" cy="593724"/>
            <a:chOff x="0" y="0"/>
            <a:chExt cx="5920864" cy="377719"/>
          </a:xfrm>
        </p:grpSpPr>
        <p:sp>
          <p:nvSpPr>
            <p:cNvPr name="Freeform 15" id="15"/>
            <p:cNvSpPr/>
            <p:nvPr/>
          </p:nvSpPr>
          <p:spPr>
            <a:xfrm flipH="false" flipV="false" rot="0">
              <a:off x="0" y="0"/>
              <a:ext cx="5920863" cy="377719"/>
            </a:xfrm>
            <a:custGeom>
              <a:avLst/>
              <a:gdLst/>
              <a:ahLst/>
              <a:cxnLst/>
              <a:rect r="r" b="b" t="t" l="l"/>
              <a:pathLst>
                <a:path h="377719" w="5920863">
                  <a:moveTo>
                    <a:pt x="5717663" y="0"/>
                  </a:moveTo>
                  <a:cubicBezTo>
                    <a:pt x="5829888" y="0"/>
                    <a:pt x="5920863" y="84555"/>
                    <a:pt x="5920863" y="188859"/>
                  </a:cubicBezTo>
                  <a:cubicBezTo>
                    <a:pt x="5920863" y="293163"/>
                    <a:pt x="5829888" y="377719"/>
                    <a:pt x="5717663" y="377719"/>
                  </a:cubicBezTo>
                  <a:lnTo>
                    <a:pt x="203200" y="377719"/>
                  </a:lnTo>
                  <a:cubicBezTo>
                    <a:pt x="90976" y="377719"/>
                    <a:pt x="0" y="293163"/>
                    <a:pt x="0" y="188859"/>
                  </a:cubicBezTo>
                  <a:cubicBezTo>
                    <a:pt x="0" y="84555"/>
                    <a:pt x="90976" y="0"/>
                    <a:pt x="203200" y="0"/>
                  </a:cubicBezTo>
                  <a:close/>
                </a:path>
              </a:pathLst>
            </a:custGeom>
            <a:solidFill>
              <a:srgbClr val="E82A59"/>
            </a:solidFill>
          </p:spPr>
        </p:sp>
        <p:sp>
          <p:nvSpPr>
            <p:cNvPr name="TextBox 16" id="16"/>
            <p:cNvSpPr txBox="true"/>
            <p:nvPr/>
          </p:nvSpPr>
          <p:spPr>
            <a:xfrm>
              <a:off x="0" y="-47625"/>
              <a:ext cx="5920864" cy="425344"/>
            </a:xfrm>
            <a:prstGeom prst="rect">
              <a:avLst/>
            </a:prstGeom>
          </p:spPr>
          <p:txBody>
            <a:bodyPr anchor="ctr" rtlCol="false" tIns="50800" lIns="50800" bIns="50800" rIns="50800"/>
            <a:lstStyle/>
            <a:p>
              <a:pPr algn="ctr">
                <a:lnSpc>
                  <a:spcPts val="3499"/>
                </a:lnSpc>
              </a:pPr>
              <a:r>
                <a:rPr lang="en-US" sz="2499">
                  <a:solidFill>
                    <a:srgbClr val="FFFFFF"/>
                  </a:solidFill>
                  <a:latin typeface="Garet Bold"/>
                </a:rPr>
                <a:t> Mobile Notification Services (MNS)</a:t>
              </a:r>
            </a:p>
          </p:txBody>
        </p:sp>
      </p:grpSp>
      <p:grpSp>
        <p:nvGrpSpPr>
          <p:cNvPr name="Group 17" id="17"/>
          <p:cNvGrpSpPr/>
          <p:nvPr/>
        </p:nvGrpSpPr>
        <p:grpSpPr>
          <a:xfrm rot="0">
            <a:off x="551064" y="5877541"/>
            <a:ext cx="669452" cy="669452"/>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C8760"/>
            </a:solidFill>
          </p:spPr>
        </p:sp>
        <p:sp>
          <p:nvSpPr>
            <p:cNvPr name="TextBox 19" id="19"/>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20" id="20"/>
          <p:cNvSpPr txBox="true"/>
          <p:nvPr/>
        </p:nvSpPr>
        <p:spPr>
          <a:xfrm rot="0">
            <a:off x="1220516" y="6659942"/>
            <a:ext cx="17067484" cy="1289050"/>
          </a:xfrm>
          <a:prstGeom prst="rect">
            <a:avLst/>
          </a:prstGeom>
        </p:spPr>
        <p:txBody>
          <a:bodyPr anchor="t" rtlCol="false" tIns="0" lIns="0" bIns="0" rIns="0">
            <a:spAutoFit/>
          </a:bodyPr>
          <a:lstStyle/>
          <a:p>
            <a:pPr algn="l">
              <a:lnSpc>
                <a:spcPts val="3499"/>
              </a:lnSpc>
              <a:spcBef>
                <a:spcPct val="0"/>
              </a:spcBef>
            </a:pPr>
            <a:r>
              <a:rPr lang="en-US" sz="2499">
                <a:solidFill>
                  <a:srgbClr val="000000"/>
                </a:solidFill>
                <a:latin typeface="Inter Bold"/>
              </a:rPr>
              <a:t>Google Cloud Messaging (GCM)</a:t>
            </a:r>
            <a:r>
              <a:rPr lang="en-US" sz="2499">
                <a:solidFill>
                  <a:srgbClr val="000000"/>
                </a:solidFill>
                <a:latin typeface="Inter"/>
              </a:rPr>
              <a:t>: Used for Android devices to transmit push notifications from the app server to the user's device.</a:t>
            </a:r>
          </a:p>
          <a:p>
            <a:pPr algn="l">
              <a:lnSpc>
                <a:spcPts val="3499"/>
              </a:lnSpc>
              <a:spcBef>
                <a:spcPct val="0"/>
              </a:spcBef>
            </a:pPr>
            <a:r>
              <a:rPr lang="en-US" sz="2499">
                <a:solidFill>
                  <a:srgbClr val="000000"/>
                </a:solidFill>
                <a:latin typeface="Inter Bold"/>
              </a:rPr>
              <a:t>Apple Push Notification Service (APNS)</a:t>
            </a:r>
            <a:r>
              <a:rPr lang="en-US" sz="2499">
                <a:solidFill>
                  <a:srgbClr val="000000"/>
                </a:solidFill>
                <a:latin typeface="Inter"/>
              </a:rPr>
              <a:t>: Used for iOS devices to deliver push notifications.</a:t>
            </a:r>
          </a:p>
        </p:txBody>
      </p:sp>
      <p:grpSp>
        <p:nvGrpSpPr>
          <p:cNvPr name="Group 21" id="21"/>
          <p:cNvGrpSpPr/>
          <p:nvPr/>
        </p:nvGrpSpPr>
        <p:grpSpPr>
          <a:xfrm rot="0">
            <a:off x="1277666" y="8386670"/>
            <a:ext cx="9306828" cy="593724"/>
            <a:chOff x="0" y="0"/>
            <a:chExt cx="5920864" cy="377719"/>
          </a:xfrm>
        </p:grpSpPr>
        <p:sp>
          <p:nvSpPr>
            <p:cNvPr name="Freeform 22" id="22"/>
            <p:cNvSpPr/>
            <p:nvPr/>
          </p:nvSpPr>
          <p:spPr>
            <a:xfrm flipH="false" flipV="false" rot="0">
              <a:off x="0" y="0"/>
              <a:ext cx="5920863" cy="377719"/>
            </a:xfrm>
            <a:custGeom>
              <a:avLst/>
              <a:gdLst/>
              <a:ahLst/>
              <a:cxnLst/>
              <a:rect r="r" b="b" t="t" l="l"/>
              <a:pathLst>
                <a:path h="377719" w="5920863">
                  <a:moveTo>
                    <a:pt x="5717663" y="0"/>
                  </a:moveTo>
                  <a:cubicBezTo>
                    <a:pt x="5829888" y="0"/>
                    <a:pt x="5920863" y="84555"/>
                    <a:pt x="5920863" y="188859"/>
                  </a:cubicBezTo>
                  <a:cubicBezTo>
                    <a:pt x="5920863" y="293163"/>
                    <a:pt x="5829888" y="377719"/>
                    <a:pt x="5717663" y="377719"/>
                  </a:cubicBezTo>
                  <a:lnTo>
                    <a:pt x="203200" y="377719"/>
                  </a:lnTo>
                  <a:cubicBezTo>
                    <a:pt x="90976" y="377719"/>
                    <a:pt x="0" y="293163"/>
                    <a:pt x="0" y="188859"/>
                  </a:cubicBezTo>
                  <a:cubicBezTo>
                    <a:pt x="0" y="84555"/>
                    <a:pt x="90976" y="0"/>
                    <a:pt x="203200" y="0"/>
                  </a:cubicBezTo>
                  <a:close/>
                </a:path>
              </a:pathLst>
            </a:custGeom>
            <a:solidFill>
              <a:srgbClr val="E82A59"/>
            </a:solidFill>
          </p:spPr>
        </p:sp>
        <p:sp>
          <p:nvSpPr>
            <p:cNvPr name="TextBox 23" id="23"/>
            <p:cNvSpPr txBox="true"/>
            <p:nvPr/>
          </p:nvSpPr>
          <p:spPr>
            <a:xfrm>
              <a:off x="0" y="-47625"/>
              <a:ext cx="5920864" cy="425344"/>
            </a:xfrm>
            <a:prstGeom prst="rect">
              <a:avLst/>
            </a:prstGeom>
          </p:spPr>
          <p:txBody>
            <a:bodyPr anchor="ctr" rtlCol="false" tIns="50800" lIns="50800" bIns="50800" rIns="50800"/>
            <a:lstStyle/>
            <a:p>
              <a:pPr algn="ctr">
                <a:lnSpc>
                  <a:spcPts val="3499"/>
                </a:lnSpc>
              </a:pPr>
              <a:r>
                <a:rPr lang="en-US" sz="2499">
                  <a:solidFill>
                    <a:srgbClr val="FFFFFF"/>
                  </a:solidFill>
                  <a:latin typeface="Garet Bold"/>
                </a:rPr>
                <a:t>A/B Testing</a:t>
              </a:r>
            </a:p>
          </p:txBody>
        </p:sp>
      </p:grpSp>
      <p:grpSp>
        <p:nvGrpSpPr>
          <p:cNvPr name="Group 24" id="24"/>
          <p:cNvGrpSpPr/>
          <p:nvPr/>
        </p:nvGrpSpPr>
        <p:grpSpPr>
          <a:xfrm rot="0">
            <a:off x="608214" y="8310942"/>
            <a:ext cx="669452" cy="669452"/>
            <a:chOff x="0" y="0"/>
            <a:chExt cx="812800" cy="812800"/>
          </a:xfrm>
        </p:grpSpPr>
        <p:sp>
          <p:nvSpPr>
            <p:cNvPr name="Freeform 25" id="2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C8760"/>
            </a:solidFill>
          </p:spPr>
        </p:sp>
        <p:sp>
          <p:nvSpPr>
            <p:cNvPr name="TextBox 26" id="26"/>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27" id="27"/>
          <p:cNvSpPr txBox="true"/>
          <p:nvPr/>
        </p:nvSpPr>
        <p:spPr>
          <a:xfrm rot="0">
            <a:off x="1277666" y="9189944"/>
            <a:ext cx="17067484" cy="412750"/>
          </a:xfrm>
          <a:prstGeom prst="rect">
            <a:avLst/>
          </a:prstGeom>
        </p:spPr>
        <p:txBody>
          <a:bodyPr anchor="t" rtlCol="false" tIns="0" lIns="0" bIns="0" rIns="0">
            <a:spAutoFit/>
          </a:bodyPr>
          <a:lstStyle/>
          <a:p>
            <a:pPr algn="l">
              <a:lnSpc>
                <a:spcPts val="3499"/>
              </a:lnSpc>
              <a:spcBef>
                <a:spcPct val="0"/>
              </a:spcBef>
            </a:pPr>
            <a:r>
              <a:rPr lang="en-US" sz="2499">
                <a:solidFill>
                  <a:srgbClr val="000000"/>
                </a:solidFill>
                <a:latin typeface="Inter"/>
              </a:rPr>
              <a:t>A/B testing compares two versions of something (like a push notification) to see which performs better.</a:t>
            </a:r>
          </a:p>
        </p:txBody>
      </p:sp>
    </p:spTree>
  </p:cSld>
  <p:clrMapOvr>
    <a:masterClrMapping/>
  </p:clrMapOvr>
</p:sld>
</file>

<file path=ppt/slides/slide13.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aphicFrame>
        <p:nvGraphicFramePr>
          <p:cNvPr name="Table 2" id="2"/>
          <p:cNvGraphicFramePr>
            <a:graphicFrameLocks noGrp="true"/>
          </p:cNvGraphicFramePr>
          <p:nvPr/>
        </p:nvGraphicFramePr>
        <p:xfrm>
          <a:off x="1182620" y="1467123"/>
          <a:ext cx="16230600" cy="8747248"/>
        </p:xfrm>
        <a:graphic>
          <a:graphicData uri="http://schemas.openxmlformats.org/drawingml/2006/table">
            <a:tbl>
              <a:tblPr/>
              <a:tblGrid>
                <a:gridCol w="5410200"/>
                <a:gridCol w="5410200"/>
                <a:gridCol w="5410200"/>
              </a:tblGrid>
              <a:tr h="1074779">
                <a:tc>
                  <a:txBody>
                    <a:bodyPr anchor="t" rtlCol="false"/>
                    <a:lstStyle/>
                    <a:p>
                      <a:pPr algn="ctr">
                        <a:lnSpc>
                          <a:spcPts val="3779"/>
                        </a:lnSpc>
                        <a:defRPr/>
                      </a:pPr>
                      <a:r>
                        <a:rPr lang="en-US" sz="2699">
                          <a:solidFill>
                            <a:srgbClr val="FFFFFF"/>
                          </a:solidFill>
                          <a:latin typeface="Inter Bold"/>
                        </a:rPr>
                        <a:t>Metrics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E82A59"/>
                    </a:solidFill>
                  </a:tcPr>
                </a:tc>
                <a:tc>
                  <a:txBody>
                    <a:bodyPr anchor="t" rtlCol="false"/>
                    <a:lstStyle/>
                    <a:p>
                      <a:pPr algn="ctr">
                        <a:lnSpc>
                          <a:spcPts val="3779"/>
                        </a:lnSpc>
                        <a:defRPr/>
                      </a:pPr>
                      <a:r>
                        <a:rPr lang="en-US" sz="2700">
                          <a:solidFill>
                            <a:srgbClr val="FFFFFF"/>
                          </a:solidFill>
                          <a:latin typeface="Inter Bold"/>
                        </a:rPr>
                        <a:t>Definition</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E82A59"/>
                    </a:solidFill>
                  </a:tcPr>
                </a:tc>
                <a:tc>
                  <a:txBody>
                    <a:bodyPr anchor="t" rtlCol="false"/>
                    <a:lstStyle/>
                    <a:p>
                      <a:pPr algn="ctr">
                        <a:lnSpc>
                          <a:spcPts val="3779"/>
                        </a:lnSpc>
                        <a:defRPr/>
                      </a:pPr>
                      <a:r>
                        <a:rPr lang="en-US" sz="2700">
                          <a:solidFill>
                            <a:srgbClr val="FFFFFF"/>
                          </a:solidFill>
                          <a:latin typeface="Inter Bold"/>
                        </a:rPr>
                        <a:t>Importance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E82A59"/>
                    </a:solidFill>
                  </a:tcPr>
                </a:tc>
              </a:tr>
              <a:tr h="1167134">
                <a:tc>
                  <a:txBody>
                    <a:bodyPr anchor="t" rtlCol="false"/>
                    <a:lstStyle/>
                    <a:p>
                      <a:pPr algn="ctr">
                        <a:lnSpc>
                          <a:spcPts val="3779"/>
                        </a:lnSpc>
                        <a:defRPr/>
                      </a:pPr>
                      <a:r>
                        <a:rPr lang="en-US" sz="2699">
                          <a:solidFill>
                            <a:srgbClr val="000000"/>
                          </a:solidFill>
                          <a:latin typeface="Inter"/>
                        </a:rPr>
                        <a:t>Delivery Rate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59"/>
                        </a:lnSpc>
                        <a:defRPr/>
                      </a:pPr>
                      <a:r>
                        <a:rPr lang="en-US" sz="1899">
                          <a:solidFill>
                            <a:srgbClr val="000000"/>
                          </a:solidFill>
                          <a:latin typeface="Inter"/>
                        </a:rPr>
                        <a:t>The percentage of push notifications successfully delivered to users.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59"/>
                        </a:lnSpc>
                        <a:defRPr/>
                      </a:pPr>
                      <a:r>
                        <a:rPr lang="en-US" sz="1899">
                          <a:solidFill>
                            <a:srgbClr val="000000"/>
                          </a:solidFill>
                          <a:latin typeface="Inter"/>
                        </a:rPr>
                        <a:t> </a:t>
                      </a:r>
                      <a:r>
                        <a:rPr lang="en-US" sz="1899">
                          <a:solidFill>
                            <a:srgbClr val="000000"/>
                          </a:solidFill>
                          <a:latin typeface="Inter"/>
                        </a:rPr>
                        <a:t>Indicates the reliability of the notification delivery system.</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167134">
                <a:tc>
                  <a:txBody>
                    <a:bodyPr anchor="t" rtlCol="false"/>
                    <a:lstStyle/>
                    <a:p>
                      <a:pPr algn="ctr">
                        <a:lnSpc>
                          <a:spcPts val="3499"/>
                        </a:lnSpc>
                        <a:defRPr/>
                      </a:pPr>
                      <a:r>
                        <a:rPr lang="en-US" sz="2499">
                          <a:solidFill>
                            <a:srgbClr val="000000"/>
                          </a:solidFill>
                          <a:latin typeface="Inter"/>
                        </a:rPr>
                        <a:t>Open Rate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59"/>
                        </a:lnSpc>
                        <a:defRPr/>
                      </a:pPr>
                      <a:r>
                        <a:rPr lang="en-US" sz="1899">
                          <a:solidFill>
                            <a:srgbClr val="000000"/>
                          </a:solidFill>
                          <a:latin typeface="Inter"/>
                        </a:rPr>
                        <a:t>The percentage of delivered push notifications that users open.</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59"/>
                        </a:lnSpc>
                        <a:defRPr/>
                      </a:pPr>
                      <a:r>
                        <a:rPr lang="en-US" sz="1899">
                          <a:solidFill>
                            <a:srgbClr val="000000"/>
                          </a:solidFill>
                          <a:latin typeface="Inter"/>
                        </a:rPr>
                        <a:t>Reflects user interest and engagement with the notifications.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501967">
                <a:tc>
                  <a:txBody>
                    <a:bodyPr anchor="t" rtlCol="false"/>
                    <a:lstStyle/>
                    <a:p>
                      <a:pPr algn="ctr">
                        <a:lnSpc>
                          <a:spcPts val="3499"/>
                        </a:lnSpc>
                        <a:defRPr/>
                      </a:pPr>
                      <a:r>
                        <a:rPr lang="en-US" sz="2499">
                          <a:solidFill>
                            <a:srgbClr val="000000"/>
                          </a:solidFill>
                          <a:latin typeface="Inter"/>
                        </a:rPr>
                        <a:t>Click-Through Rate (CTR)</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59"/>
                        </a:lnSpc>
                        <a:defRPr/>
                      </a:pPr>
                      <a:r>
                        <a:rPr lang="en-US" sz="1899">
                          <a:solidFill>
                            <a:srgbClr val="000000"/>
                          </a:solidFill>
                          <a:latin typeface="Inter"/>
                        </a:rPr>
                        <a:t>The percentage of opened notifications that result in users clicking on a link or taking a desired action.</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59"/>
                        </a:lnSpc>
                        <a:defRPr/>
                      </a:pPr>
                      <a:r>
                        <a:rPr lang="en-US" sz="1899">
                          <a:solidFill>
                            <a:srgbClr val="000000"/>
                          </a:solidFill>
                          <a:latin typeface="Inter"/>
                        </a:rPr>
                        <a:t>Measures the effectiveness of the notification content in driving user actions.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501967">
                <a:tc>
                  <a:txBody>
                    <a:bodyPr anchor="t" rtlCol="false"/>
                    <a:lstStyle/>
                    <a:p>
                      <a:pPr algn="ctr">
                        <a:lnSpc>
                          <a:spcPts val="3499"/>
                        </a:lnSpc>
                        <a:defRPr/>
                      </a:pPr>
                      <a:r>
                        <a:rPr lang="en-US" sz="2499">
                          <a:solidFill>
                            <a:srgbClr val="000000"/>
                          </a:solidFill>
                          <a:latin typeface="Inter"/>
                        </a:rPr>
                        <a:t>Conversion Rate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59"/>
                        </a:lnSpc>
                        <a:defRPr/>
                      </a:pPr>
                      <a:r>
                        <a:rPr lang="en-US" sz="1899">
                          <a:solidFill>
                            <a:srgbClr val="000000"/>
                          </a:solidFill>
                          <a:latin typeface="Inter"/>
                        </a:rPr>
                        <a:t>The percentage of users who complete a desired action  after clicking on a push notification.</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59"/>
                        </a:lnSpc>
                        <a:defRPr/>
                      </a:pPr>
                      <a:r>
                        <a:rPr lang="en-US" sz="1899">
                          <a:solidFill>
                            <a:srgbClr val="000000"/>
                          </a:solidFill>
                          <a:latin typeface="Inter"/>
                        </a:rPr>
                        <a:t>Indicates the impact of notifications on achieving business goals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167134">
                <a:tc>
                  <a:txBody>
                    <a:bodyPr anchor="t" rtlCol="false"/>
                    <a:lstStyle/>
                    <a:p>
                      <a:pPr algn="ctr">
                        <a:lnSpc>
                          <a:spcPts val="3499"/>
                        </a:lnSpc>
                        <a:defRPr/>
                      </a:pPr>
                      <a:r>
                        <a:rPr lang="en-US" sz="2499">
                          <a:solidFill>
                            <a:srgbClr val="000000"/>
                          </a:solidFill>
                          <a:latin typeface="Inter"/>
                        </a:rPr>
                        <a:t>Opt-In Rate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59"/>
                        </a:lnSpc>
                        <a:defRPr/>
                      </a:pPr>
                      <a:r>
                        <a:rPr lang="en-US" sz="1899">
                          <a:solidFill>
                            <a:srgbClr val="000000"/>
                          </a:solidFill>
                          <a:latin typeface="Inter"/>
                        </a:rPr>
                        <a:t>The percentage of app users who agree to receive push notifications.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59"/>
                        </a:lnSpc>
                        <a:defRPr/>
                      </a:pPr>
                      <a:r>
                        <a:rPr lang="en-US" sz="1899">
                          <a:solidFill>
                            <a:srgbClr val="000000"/>
                          </a:solidFill>
                          <a:latin typeface="Inter"/>
                        </a:rPr>
                        <a:t>Indicates how many users are willing to engage with notifications.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167134">
                <a:tc>
                  <a:txBody>
                    <a:bodyPr anchor="t" rtlCol="false"/>
                    <a:lstStyle/>
                    <a:p>
                      <a:pPr algn="ctr">
                        <a:lnSpc>
                          <a:spcPts val="3499"/>
                        </a:lnSpc>
                        <a:defRPr/>
                      </a:pPr>
                      <a:r>
                        <a:rPr lang="en-US" sz="2499">
                          <a:solidFill>
                            <a:srgbClr val="000000"/>
                          </a:solidFill>
                          <a:latin typeface="Inter"/>
                        </a:rPr>
                        <a:t> Churn Rate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59"/>
                        </a:lnSpc>
                        <a:defRPr/>
                      </a:pPr>
                      <a:r>
                        <a:rPr lang="en-US" sz="1899">
                          <a:solidFill>
                            <a:srgbClr val="000000"/>
                          </a:solidFill>
                          <a:latin typeface="Inter"/>
                        </a:rPr>
                        <a:t>The percentage of users who uninstall the app after receiving push notifications.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659"/>
                        </a:lnSpc>
                        <a:defRPr/>
                      </a:pPr>
                      <a:r>
                        <a:rPr lang="en-US" sz="1899">
                          <a:solidFill>
                            <a:srgbClr val="000000"/>
                          </a:solidFill>
                          <a:latin typeface="Inter"/>
                        </a:rPr>
                        <a:t>Helps identify if notifications are causing user dissatisfaction.</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grpSp>
        <p:nvGrpSpPr>
          <p:cNvPr name="Group 3" id="3"/>
          <p:cNvGrpSpPr/>
          <p:nvPr/>
        </p:nvGrpSpPr>
        <p:grpSpPr>
          <a:xfrm rot="0">
            <a:off x="0" y="-1113715"/>
            <a:ext cx="18288000" cy="2227431"/>
            <a:chOff x="0" y="0"/>
            <a:chExt cx="4816593" cy="586648"/>
          </a:xfrm>
        </p:grpSpPr>
        <p:sp>
          <p:nvSpPr>
            <p:cNvPr name="Freeform 4" id="4"/>
            <p:cNvSpPr/>
            <p:nvPr/>
          </p:nvSpPr>
          <p:spPr>
            <a:xfrm flipH="false" flipV="false" rot="0">
              <a:off x="0" y="0"/>
              <a:ext cx="4816592" cy="586648"/>
            </a:xfrm>
            <a:custGeom>
              <a:avLst/>
              <a:gdLst/>
              <a:ahLst/>
              <a:cxnLst/>
              <a:rect r="r" b="b" t="t" l="l"/>
              <a:pathLst>
                <a:path h="586648" w="4816592">
                  <a:moveTo>
                    <a:pt x="0" y="0"/>
                  </a:moveTo>
                  <a:lnTo>
                    <a:pt x="4816592" y="0"/>
                  </a:lnTo>
                  <a:lnTo>
                    <a:pt x="4816592" y="586648"/>
                  </a:lnTo>
                  <a:lnTo>
                    <a:pt x="0" y="586648"/>
                  </a:lnTo>
                  <a:close/>
                </a:path>
              </a:pathLst>
            </a:custGeom>
            <a:solidFill>
              <a:srgbClr val="DE9195"/>
            </a:solidFill>
          </p:spPr>
        </p:sp>
        <p:sp>
          <p:nvSpPr>
            <p:cNvPr name="TextBox 5" id="5"/>
            <p:cNvSpPr txBox="true"/>
            <p:nvPr/>
          </p:nvSpPr>
          <p:spPr>
            <a:xfrm>
              <a:off x="0" y="-38100"/>
              <a:ext cx="4816593" cy="624748"/>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2305138" y="174624"/>
            <a:ext cx="5743232" cy="854076"/>
          </a:xfrm>
          <a:prstGeom prst="rect">
            <a:avLst/>
          </a:prstGeom>
        </p:spPr>
        <p:txBody>
          <a:bodyPr anchor="t" rtlCol="false" tIns="0" lIns="0" bIns="0" rIns="0">
            <a:spAutoFit/>
          </a:bodyPr>
          <a:lstStyle/>
          <a:p>
            <a:pPr algn="l">
              <a:lnSpc>
                <a:spcPts val="6999"/>
              </a:lnSpc>
            </a:pPr>
            <a:r>
              <a:rPr lang="en-US" sz="4999" spc="99">
                <a:solidFill>
                  <a:srgbClr val="FFFFFF"/>
                </a:solidFill>
                <a:latin typeface="Garet Bold"/>
              </a:rPr>
              <a:t>METRICS</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35610" y="-833034"/>
            <a:ext cx="18423610" cy="2499102"/>
            <a:chOff x="0" y="0"/>
            <a:chExt cx="4852309" cy="658200"/>
          </a:xfrm>
        </p:grpSpPr>
        <p:sp>
          <p:nvSpPr>
            <p:cNvPr name="Freeform 3" id="3"/>
            <p:cNvSpPr/>
            <p:nvPr/>
          </p:nvSpPr>
          <p:spPr>
            <a:xfrm flipH="false" flipV="false" rot="0">
              <a:off x="0" y="0"/>
              <a:ext cx="4852309" cy="658200"/>
            </a:xfrm>
            <a:custGeom>
              <a:avLst/>
              <a:gdLst/>
              <a:ahLst/>
              <a:cxnLst/>
              <a:rect r="r" b="b" t="t" l="l"/>
              <a:pathLst>
                <a:path h="658200" w="4852309">
                  <a:moveTo>
                    <a:pt x="0" y="0"/>
                  </a:moveTo>
                  <a:lnTo>
                    <a:pt x="4852309" y="0"/>
                  </a:lnTo>
                  <a:lnTo>
                    <a:pt x="4852309" y="658200"/>
                  </a:lnTo>
                  <a:lnTo>
                    <a:pt x="0" y="658200"/>
                  </a:lnTo>
                  <a:close/>
                </a:path>
              </a:pathLst>
            </a:custGeom>
            <a:solidFill>
              <a:srgbClr val="E82A59"/>
            </a:solidFill>
          </p:spPr>
        </p:sp>
        <p:sp>
          <p:nvSpPr>
            <p:cNvPr name="TextBox 4" id="4"/>
            <p:cNvSpPr txBox="true"/>
            <p:nvPr/>
          </p:nvSpPr>
          <p:spPr>
            <a:xfrm>
              <a:off x="0" y="-38100"/>
              <a:ext cx="4852309" cy="696300"/>
            </a:xfrm>
            <a:prstGeom prst="rect">
              <a:avLst/>
            </a:prstGeom>
          </p:spPr>
          <p:txBody>
            <a:bodyPr anchor="ctr" rtlCol="false" tIns="50800" lIns="50800" bIns="50800" rIns="50800"/>
            <a:lstStyle/>
            <a:p>
              <a:pPr algn="ctr">
                <a:lnSpc>
                  <a:spcPts val="2659"/>
                </a:lnSpc>
              </a:pPr>
            </a:p>
          </p:txBody>
        </p:sp>
      </p:grpSp>
      <p:sp>
        <p:nvSpPr>
          <p:cNvPr name="AutoShape 5" id="5"/>
          <p:cNvSpPr/>
          <p:nvPr/>
        </p:nvSpPr>
        <p:spPr>
          <a:xfrm>
            <a:off x="1369074" y="2092588"/>
            <a:ext cx="1310100" cy="0"/>
          </a:xfrm>
          <a:prstGeom prst="line">
            <a:avLst/>
          </a:prstGeom>
          <a:ln cap="flat" w="95250">
            <a:solidFill>
              <a:srgbClr val="FFFFFF"/>
            </a:solidFill>
            <a:prstDash val="solid"/>
            <a:headEnd type="none" len="sm" w="sm"/>
            <a:tailEnd type="none" len="sm" w="sm"/>
          </a:ln>
        </p:spPr>
      </p:sp>
      <p:grpSp>
        <p:nvGrpSpPr>
          <p:cNvPr name="Group 6" id="6"/>
          <p:cNvGrpSpPr/>
          <p:nvPr/>
        </p:nvGrpSpPr>
        <p:grpSpPr>
          <a:xfrm rot="0">
            <a:off x="1028700" y="5507106"/>
            <a:ext cx="14551702" cy="3605498"/>
            <a:chOff x="0" y="0"/>
            <a:chExt cx="3832547" cy="949596"/>
          </a:xfrm>
        </p:grpSpPr>
        <p:sp>
          <p:nvSpPr>
            <p:cNvPr name="Freeform 7" id="7"/>
            <p:cNvSpPr/>
            <p:nvPr/>
          </p:nvSpPr>
          <p:spPr>
            <a:xfrm flipH="false" flipV="false" rot="0">
              <a:off x="0" y="0"/>
              <a:ext cx="3832547" cy="949596"/>
            </a:xfrm>
            <a:custGeom>
              <a:avLst/>
              <a:gdLst/>
              <a:ahLst/>
              <a:cxnLst/>
              <a:rect r="r" b="b" t="t" l="l"/>
              <a:pathLst>
                <a:path h="949596" w="3832547">
                  <a:moveTo>
                    <a:pt x="27133" y="0"/>
                  </a:moveTo>
                  <a:lnTo>
                    <a:pt x="3805413" y="0"/>
                  </a:lnTo>
                  <a:cubicBezTo>
                    <a:pt x="3812610" y="0"/>
                    <a:pt x="3819511" y="2859"/>
                    <a:pt x="3824600" y="7947"/>
                  </a:cubicBezTo>
                  <a:cubicBezTo>
                    <a:pt x="3829688" y="13036"/>
                    <a:pt x="3832547" y="19937"/>
                    <a:pt x="3832547" y="27133"/>
                  </a:cubicBezTo>
                  <a:lnTo>
                    <a:pt x="3832547" y="922463"/>
                  </a:lnTo>
                  <a:cubicBezTo>
                    <a:pt x="3832547" y="929659"/>
                    <a:pt x="3829688" y="936560"/>
                    <a:pt x="3824600" y="941649"/>
                  </a:cubicBezTo>
                  <a:cubicBezTo>
                    <a:pt x="3819511" y="946737"/>
                    <a:pt x="3812610" y="949596"/>
                    <a:pt x="3805413" y="949596"/>
                  </a:cubicBezTo>
                  <a:lnTo>
                    <a:pt x="27133" y="949596"/>
                  </a:lnTo>
                  <a:cubicBezTo>
                    <a:pt x="19937" y="949596"/>
                    <a:pt x="13036" y="946737"/>
                    <a:pt x="7947" y="941649"/>
                  </a:cubicBezTo>
                  <a:cubicBezTo>
                    <a:pt x="2859" y="936560"/>
                    <a:pt x="0" y="929659"/>
                    <a:pt x="0" y="922463"/>
                  </a:cubicBezTo>
                  <a:lnTo>
                    <a:pt x="0" y="27133"/>
                  </a:lnTo>
                  <a:cubicBezTo>
                    <a:pt x="0" y="19937"/>
                    <a:pt x="2859" y="13036"/>
                    <a:pt x="7947" y="7947"/>
                  </a:cubicBezTo>
                  <a:cubicBezTo>
                    <a:pt x="13036" y="2859"/>
                    <a:pt x="19937" y="0"/>
                    <a:pt x="27133" y="0"/>
                  </a:cubicBezTo>
                  <a:close/>
                </a:path>
              </a:pathLst>
            </a:custGeom>
            <a:solidFill>
              <a:srgbClr val="E82A59"/>
            </a:solidFill>
          </p:spPr>
        </p:sp>
        <p:sp>
          <p:nvSpPr>
            <p:cNvPr name="TextBox 8" id="8"/>
            <p:cNvSpPr txBox="true"/>
            <p:nvPr/>
          </p:nvSpPr>
          <p:spPr>
            <a:xfrm>
              <a:off x="0" y="-38100"/>
              <a:ext cx="3832547" cy="987696"/>
            </a:xfrm>
            <a:prstGeom prst="rect">
              <a:avLst/>
            </a:prstGeom>
          </p:spPr>
          <p:txBody>
            <a:bodyPr anchor="ctr" rtlCol="false" tIns="50800" lIns="50800" bIns="50800" rIns="50800"/>
            <a:lstStyle/>
            <a:p>
              <a:pPr algn="ctr">
                <a:lnSpc>
                  <a:spcPts val="2659"/>
                </a:lnSpc>
              </a:pPr>
            </a:p>
          </p:txBody>
        </p:sp>
      </p:grpSp>
      <p:sp>
        <p:nvSpPr>
          <p:cNvPr name="TextBox 9" id="9"/>
          <p:cNvSpPr txBox="true"/>
          <p:nvPr/>
        </p:nvSpPr>
        <p:spPr>
          <a:xfrm rot="0">
            <a:off x="1171229" y="5602356"/>
            <a:ext cx="14287024" cy="3235961"/>
          </a:xfrm>
          <a:prstGeom prst="rect">
            <a:avLst/>
          </a:prstGeom>
        </p:spPr>
        <p:txBody>
          <a:bodyPr anchor="t" rtlCol="false" tIns="0" lIns="0" bIns="0" rIns="0">
            <a:spAutoFit/>
          </a:bodyPr>
          <a:lstStyle/>
          <a:p>
            <a:pPr algn="ctr">
              <a:lnSpc>
                <a:spcPts val="4339"/>
              </a:lnSpc>
              <a:spcBef>
                <a:spcPct val="0"/>
              </a:spcBef>
            </a:pPr>
            <a:r>
              <a:rPr lang="en-US" sz="3099">
                <a:solidFill>
                  <a:srgbClr val="FFFFFF"/>
                </a:solidFill>
                <a:latin typeface="Garet"/>
              </a:rPr>
              <a:t>In conclusion, the development of a comprehensive push notification strategy for our digital stock broking app marks a significant step towards enhancing user engagement and retention. By leveraging personalized, timely, and actionable notifications, we aim to provide our users with valuable insights, empowering them to make informed investment decisions efficiently.</a:t>
            </a:r>
          </a:p>
        </p:txBody>
      </p:sp>
      <p:sp>
        <p:nvSpPr>
          <p:cNvPr name="Freeform 10" id="10"/>
          <p:cNvSpPr/>
          <p:nvPr/>
        </p:nvSpPr>
        <p:spPr>
          <a:xfrm flipH="false" flipV="false" rot="0">
            <a:off x="15735385" y="9636480"/>
            <a:ext cx="396151" cy="396151"/>
          </a:xfrm>
          <a:custGeom>
            <a:avLst/>
            <a:gdLst/>
            <a:ahLst/>
            <a:cxnLst/>
            <a:rect r="r" b="b" t="t" l="l"/>
            <a:pathLst>
              <a:path h="396151" w="396151">
                <a:moveTo>
                  <a:pt x="0" y="0"/>
                </a:moveTo>
                <a:lnTo>
                  <a:pt x="396151" y="0"/>
                </a:lnTo>
                <a:lnTo>
                  <a:pt x="396151" y="396150"/>
                </a:lnTo>
                <a:lnTo>
                  <a:pt x="0" y="396150"/>
                </a:lnTo>
                <a:lnTo>
                  <a:pt x="0" y="0"/>
                </a:lnTo>
                <a:close/>
              </a:path>
            </a:pathLst>
          </a:custGeom>
          <a:blipFill>
            <a:blip r:embed="rId2"/>
            <a:stretch>
              <a:fillRect l="0" t="0" r="0" b="0"/>
            </a:stretch>
          </a:blipFill>
        </p:spPr>
      </p:sp>
      <p:sp>
        <p:nvSpPr>
          <p:cNvPr name="TextBox 11" id="11"/>
          <p:cNvSpPr txBox="true"/>
          <p:nvPr/>
        </p:nvSpPr>
        <p:spPr>
          <a:xfrm rot="0">
            <a:off x="5914829" y="321267"/>
            <a:ext cx="4799825" cy="854076"/>
          </a:xfrm>
          <a:prstGeom prst="rect">
            <a:avLst/>
          </a:prstGeom>
        </p:spPr>
        <p:txBody>
          <a:bodyPr anchor="t" rtlCol="false" tIns="0" lIns="0" bIns="0" rIns="0">
            <a:spAutoFit/>
          </a:bodyPr>
          <a:lstStyle/>
          <a:p>
            <a:pPr algn="l">
              <a:lnSpc>
                <a:spcPts val="6999"/>
              </a:lnSpc>
            </a:pPr>
            <a:r>
              <a:rPr lang="en-US" sz="4999" spc="99">
                <a:solidFill>
                  <a:srgbClr val="FFFFFF"/>
                </a:solidFill>
                <a:latin typeface="Garet Bold"/>
              </a:rPr>
              <a:t>CONCLUSION</a:t>
            </a:r>
          </a:p>
        </p:txBody>
      </p:sp>
      <p:sp>
        <p:nvSpPr>
          <p:cNvPr name="TextBox 12" id="12"/>
          <p:cNvSpPr txBox="true"/>
          <p:nvPr/>
        </p:nvSpPr>
        <p:spPr>
          <a:xfrm rot="0">
            <a:off x="644179" y="2025913"/>
            <a:ext cx="14399776" cy="556430"/>
          </a:xfrm>
          <a:prstGeom prst="rect">
            <a:avLst/>
          </a:prstGeom>
        </p:spPr>
        <p:txBody>
          <a:bodyPr anchor="t" rtlCol="false" tIns="0" lIns="0" bIns="0" rIns="0">
            <a:spAutoFit/>
          </a:bodyPr>
          <a:lstStyle/>
          <a:p>
            <a:pPr algn="ctr">
              <a:lnSpc>
                <a:spcPts val="4505"/>
              </a:lnSpc>
              <a:spcBef>
                <a:spcPct val="0"/>
              </a:spcBef>
            </a:pPr>
            <a:r>
              <a:rPr lang="en-US" sz="3218" u="sng">
                <a:solidFill>
                  <a:srgbClr val="000000"/>
                </a:solidFill>
                <a:latin typeface="Inter"/>
              </a:rPr>
              <a:t>After effectively  introducing the push notification feature we can expect: </a:t>
            </a:r>
            <a:r>
              <a:rPr lang="en-US" sz="3218">
                <a:solidFill>
                  <a:srgbClr val="000000"/>
                </a:solidFill>
                <a:latin typeface="Inter"/>
              </a:rPr>
              <a:t> </a:t>
            </a:r>
          </a:p>
        </p:txBody>
      </p:sp>
      <p:sp>
        <p:nvSpPr>
          <p:cNvPr name="TextBox 13" id="13"/>
          <p:cNvSpPr txBox="true"/>
          <p:nvPr/>
        </p:nvSpPr>
        <p:spPr>
          <a:xfrm rot="0">
            <a:off x="452448" y="2909996"/>
            <a:ext cx="9144000" cy="389255"/>
          </a:xfrm>
          <a:prstGeom prst="rect">
            <a:avLst/>
          </a:prstGeom>
        </p:spPr>
        <p:txBody>
          <a:bodyPr anchor="t" rtlCol="false" tIns="0" lIns="0" bIns="0" rIns="0">
            <a:spAutoFit/>
          </a:bodyPr>
          <a:lstStyle/>
          <a:p>
            <a:pPr algn="ctr" marL="496567" indent="-248284" lvl="1">
              <a:lnSpc>
                <a:spcPts val="3219"/>
              </a:lnSpc>
              <a:buFont typeface="Arial"/>
              <a:buChar char="•"/>
            </a:pPr>
            <a:r>
              <a:rPr lang="en-US" sz="2299">
                <a:solidFill>
                  <a:srgbClr val="000000"/>
                </a:solidFill>
                <a:latin typeface="Inter Bold"/>
              </a:rPr>
              <a:t>Higher Engagement:</a:t>
            </a:r>
            <a:r>
              <a:rPr lang="en-US" sz="2299">
                <a:solidFill>
                  <a:srgbClr val="000000"/>
                </a:solidFill>
                <a:latin typeface="Inter"/>
              </a:rPr>
              <a:t> Increased user interaction with the app.</a:t>
            </a:r>
          </a:p>
        </p:txBody>
      </p:sp>
      <p:sp>
        <p:nvSpPr>
          <p:cNvPr name="TextBox 14" id="14"/>
          <p:cNvSpPr txBox="true"/>
          <p:nvPr/>
        </p:nvSpPr>
        <p:spPr>
          <a:xfrm rot="0">
            <a:off x="452448" y="3680251"/>
            <a:ext cx="9545750" cy="389255"/>
          </a:xfrm>
          <a:prstGeom prst="rect">
            <a:avLst/>
          </a:prstGeom>
        </p:spPr>
        <p:txBody>
          <a:bodyPr anchor="t" rtlCol="false" tIns="0" lIns="0" bIns="0" rIns="0">
            <a:spAutoFit/>
          </a:bodyPr>
          <a:lstStyle/>
          <a:p>
            <a:pPr algn="ctr" marL="496567" indent="-248284" lvl="1">
              <a:lnSpc>
                <a:spcPts val="3219"/>
              </a:lnSpc>
              <a:buFont typeface="Arial"/>
              <a:buChar char="•"/>
            </a:pPr>
            <a:r>
              <a:rPr lang="en-US" sz="2299">
                <a:solidFill>
                  <a:srgbClr val="000000"/>
                </a:solidFill>
                <a:latin typeface="Inter Bold"/>
              </a:rPr>
              <a:t>Better User Experience:</a:t>
            </a:r>
            <a:r>
              <a:rPr lang="en-US" sz="2299">
                <a:solidFill>
                  <a:srgbClr val="000000"/>
                </a:solidFill>
                <a:latin typeface="Inter"/>
              </a:rPr>
              <a:t> Streamlined investment management.</a:t>
            </a:r>
          </a:p>
        </p:txBody>
      </p:sp>
      <p:sp>
        <p:nvSpPr>
          <p:cNvPr name="TextBox 15" id="15"/>
          <p:cNvSpPr txBox="true"/>
          <p:nvPr/>
        </p:nvSpPr>
        <p:spPr>
          <a:xfrm rot="0">
            <a:off x="452448" y="4450507"/>
            <a:ext cx="10111503" cy="389255"/>
          </a:xfrm>
          <a:prstGeom prst="rect">
            <a:avLst/>
          </a:prstGeom>
        </p:spPr>
        <p:txBody>
          <a:bodyPr anchor="t" rtlCol="false" tIns="0" lIns="0" bIns="0" rIns="0">
            <a:spAutoFit/>
          </a:bodyPr>
          <a:lstStyle/>
          <a:p>
            <a:pPr algn="ctr" marL="496567" indent="-248284" lvl="1">
              <a:lnSpc>
                <a:spcPts val="3219"/>
              </a:lnSpc>
              <a:buFont typeface="Arial"/>
              <a:buChar char="•"/>
            </a:pPr>
            <a:r>
              <a:rPr lang="en-US" sz="2299">
                <a:solidFill>
                  <a:srgbClr val="000000"/>
                </a:solidFill>
                <a:latin typeface="Inter Bold"/>
              </a:rPr>
              <a:t>Improved Retention:</a:t>
            </a:r>
            <a:r>
              <a:rPr lang="en-US" sz="2299">
                <a:solidFill>
                  <a:srgbClr val="000000"/>
                </a:solidFill>
                <a:latin typeface="Inter"/>
              </a:rPr>
              <a:t> Enhanced loyalty through valuable notifications.</a:t>
            </a:r>
          </a:p>
        </p:txBody>
      </p:sp>
      <p:sp>
        <p:nvSpPr>
          <p:cNvPr name="TextBox 16" id="16"/>
          <p:cNvSpPr txBox="true"/>
          <p:nvPr/>
        </p:nvSpPr>
        <p:spPr>
          <a:xfrm rot="0">
            <a:off x="16248739" y="9588855"/>
            <a:ext cx="3191396" cy="389255"/>
          </a:xfrm>
          <a:prstGeom prst="rect">
            <a:avLst/>
          </a:prstGeom>
        </p:spPr>
        <p:txBody>
          <a:bodyPr anchor="t" rtlCol="false" tIns="0" lIns="0" bIns="0" rIns="0">
            <a:spAutoFit/>
          </a:bodyPr>
          <a:lstStyle/>
          <a:p>
            <a:pPr algn="l">
              <a:lnSpc>
                <a:spcPts val="3220"/>
              </a:lnSpc>
            </a:pPr>
            <a:r>
              <a:rPr lang="en-US" sz="2300">
                <a:solidFill>
                  <a:srgbClr val="000000"/>
                </a:solidFill>
                <a:latin typeface="Garet Bold"/>
              </a:rPr>
              <a:t>Blinkx</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1842469" y="0"/>
            <a:ext cx="5416831" cy="12022429"/>
            <a:chOff x="0" y="0"/>
            <a:chExt cx="2858770" cy="6344920"/>
          </a:xfrm>
        </p:grpSpPr>
        <p:sp>
          <p:nvSpPr>
            <p:cNvPr name="Freeform 3" id="3"/>
            <p:cNvSpPr/>
            <p:nvPr/>
          </p:nvSpPr>
          <p:spPr>
            <a:xfrm flipH="false" flipV="false" rot="0">
              <a:off x="0" y="0"/>
              <a:ext cx="2858770" cy="6344920"/>
            </a:xfrm>
            <a:custGeom>
              <a:avLst/>
              <a:gdLst/>
              <a:ahLst/>
              <a:cxnLst/>
              <a:rect r="r" b="b" t="t" l="l"/>
              <a:pathLst>
                <a:path h="6344920" w="2858770">
                  <a:moveTo>
                    <a:pt x="1827530" y="6344920"/>
                  </a:moveTo>
                  <a:lnTo>
                    <a:pt x="0" y="6344920"/>
                  </a:lnTo>
                  <a:lnTo>
                    <a:pt x="0" y="1031240"/>
                  </a:lnTo>
                  <a:cubicBezTo>
                    <a:pt x="0" y="461010"/>
                    <a:pt x="461010" y="0"/>
                    <a:pt x="1031240" y="0"/>
                  </a:cubicBezTo>
                  <a:lnTo>
                    <a:pt x="2858770" y="0"/>
                  </a:lnTo>
                  <a:lnTo>
                    <a:pt x="2858770" y="5313680"/>
                  </a:lnTo>
                  <a:cubicBezTo>
                    <a:pt x="2858770" y="5883910"/>
                    <a:pt x="2397760" y="6344920"/>
                    <a:pt x="1827530" y="6344920"/>
                  </a:cubicBezTo>
                  <a:close/>
                </a:path>
              </a:pathLst>
            </a:custGeom>
            <a:blipFill>
              <a:blip r:embed="rId2"/>
              <a:stretch>
                <a:fillRect l="-103496" t="0" r="-129630" b="0"/>
              </a:stretch>
            </a:blipFill>
          </p:spPr>
        </p:sp>
      </p:grpSp>
      <p:grpSp>
        <p:nvGrpSpPr>
          <p:cNvPr name="Group 4" id="4"/>
          <p:cNvGrpSpPr/>
          <p:nvPr/>
        </p:nvGrpSpPr>
        <p:grpSpPr>
          <a:xfrm rot="0">
            <a:off x="17259300" y="7109187"/>
            <a:ext cx="1028700" cy="3177813"/>
            <a:chOff x="0" y="0"/>
            <a:chExt cx="812800" cy="2510865"/>
          </a:xfrm>
        </p:grpSpPr>
        <p:sp>
          <p:nvSpPr>
            <p:cNvPr name="Freeform 5" id="5"/>
            <p:cNvSpPr/>
            <p:nvPr/>
          </p:nvSpPr>
          <p:spPr>
            <a:xfrm flipH="false" flipV="false" rot="0">
              <a:off x="0" y="0"/>
              <a:ext cx="812800" cy="2510865"/>
            </a:xfrm>
            <a:custGeom>
              <a:avLst/>
              <a:gdLst/>
              <a:ahLst/>
              <a:cxnLst/>
              <a:rect r="r" b="b" t="t" l="l"/>
              <a:pathLst>
                <a:path h="2510865" w="812800">
                  <a:moveTo>
                    <a:pt x="0" y="0"/>
                  </a:moveTo>
                  <a:lnTo>
                    <a:pt x="812800" y="0"/>
                  </a:lnTo>
                  <a:lnTo>
                    <a:pt x="812800" y="2510865"/>
                  </a:lnTo>
                  <a:lnTo>
                    <a:pt x="0" y="2510865"/>
                  </a:lnTo>
                  <a:close/>
                </a:path>
              </a:pathLst>
            </a:custGeom>
            <a:solidFill>
              <a:srgbClr val="E82A59"/>
            </a:solidFill>
          </p:spPr>
        </p:sp>
        <p:sp>
          <p:nvSpPr>
            <p:cNvPr name="TextBox 6" id="6"/>
            <p:cNvSpPr txBox="true"/>
            <p:nvPr/>
          </p:nvSpPr>
          <p:spPr>
            <a:xfrm>
              <a:off x="0" y="-38100"/>
              <a:ext cx="812800" cy="2548965"/>
            </a:xfrm>
            <a:prstGeom prst="rect">
              <a:avLst/>
            </a:prstGeom>
          </p:spPr>
          <p:txBody>
            <a:bodyPr anchor="ctr" rtlCol="false" tIns="50800" lIns="50800" bIns="50800" rIns="50800"/>
            <a:lstStyle/>
            <a:p>
              <a:pPr algn="ctr">
                <a:lnSpc>
                  <a:spcPts val="2659"/>
                </a:lnSpc>
              </a:pPr>
            </a:p>
          </p:txBody>
        </p:sp>
      </p:grpSp>
      <p:grpSp>
        <p:nvGrpSpPr>
          <p:cNvPr name="Group 7" id="7"/>
          <p:cNvGrpSpPr/>
          <p:nvPr/>
        </p:nvGrpSpPr>
        <p:grpSpPr>
          <a:xfrm rot="0">
            <a:off x="17259300" y="0"/>
            <a:ext cx="1028700" cy="1028700"/>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E82A59"/>
            </a:solidFill>
          </p:spPr>
        </p:sp>
        <p:sp>
          <p:nvSpPr>
            <p:cNvPr name="TextBox 9" id="9"/>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pSp>
        <p:nvGrpSpPr>
          <p:cNvPr name="Group 10" id="10"/>
          <p:cNvGrpSpPr/>
          <p:nvPr/>
        </p:nvGrpSpPr>
        <p:grpSpPr>
          <a:xfrm rot="0">
            <a:off x="-609914" y="0"/>
            <a:ext cx="1694792" cy="10287000"/>
            <a:chOff x="0" y="0"/>
            <a:chExt cx="446365" cy="2709333"/>
          </a:xfrm>
        </p:grpSpPr>
        <p:sp>
          <p:nvSpPr>
            <p:cNvPr name="Freeform 11" id="11"/>
            <p:cNvSpPr/>
            <p:nvPr/>
          </p:nvSpPr>
          <p:spPr>
            <a:xfrm flipH="false" flipV="false" rot="0">
              <a:off x="0" y="0"/>
              <a:ext cx="446365" cy="2709333"/>
            </a:xfrm>
            <a:custGeom>
              <a:avLst/>
              <a:gdLst/>
              <a:ahLst/>
              <a:cxnLst/>
              <a:rect r="r" b="b" t="t" l="l"/>
              <a:pathLst>
                <a:path h="2709333" w="446365">
                  <a:moveTo>
                    <a:pt x="223183" y="0"/>
                  </a:moveTo>
                  <a:lnTo>
                    <a:pt x="223183" y="0"/>
                  </a:lnTo>
                  <a:cubicBezTo>
                    <a:pt x="282374" y="0"/>
                    <a:pt x="339142" y="23514"/>
                    <a:pt x="380996" y="65369"/>
                  </a:cubicBezTo>
                  <a:cubicBezTo>
                    <a:pt x="422851" y="107224"/>
                    <a:pt x="446365" y="163991"/>
                    <a:pt x="446365" y="223183"/>
                  </a:cubicBezTo>
                  <a:lnTo>
                    <a:pt x="446365" y="2486151"/>
                  </a:lnTo>
                  <a:cubicBezTo>
                    <a:pt x="446365" y="2609411"/>
                    <a:pt x="346443" y="2709333"/>
                    <a:pt x="223183" y="2709333"/>
                  </a:cubicBezTo>
                  <a:lnTo>
                    <a:pt x="223183" y="2709333"/>
                  </a:lnTo>
                  <a:cubicBezTo>
                    <a:pt x="99922" y="2709333"/>
                    <a:pt x="0" y="2609411"/>
                    <a:pt x="0" y="2486151"/>
                  </a:cubicBezTo>
                  <a:lnTo>
                    <a:pt x="0" y="223183"/>
                  </a:lnTo>
                  <a:cubicBezTo>
                    <a:pt x="0" y="99922"/>
                    <a:pt x="99922" y="0"/>
                    <a:pt x="223183" y="0"/>
                  </a:cubicBezTo>
                  <a:close/>
                </a:path>
              </a:pathLst>
            </a:custGeom>
            <a:solidFill>
              <a:srgbClr val="E9404A"/>
            </a:solidFill>
          </p:spPr>
        </p:sp>
        <p:sp>
          <p:nvSpPr>
            <p:cNvPr name="TextBox 12" id="12"/>
            <p:cNvSpPr txBox="true"/>
            <p:nvPr/>
          </p:nvSpPr>
          <p:spPr>
            <a:xfrm>
              <a:off x="0" y="-38100"/>
              <a:ext cx="446365" cy="2747433"/>
            </a:xfrm>
            <a:prstGeom prst="rect">
              <a:avLst/>
            </a:prstGeom>
          </p:spPr>
          <p:txBody>
            <a:bodyPr anchor="ctr" rtlCol="false" tIns="50800" lIns="50800" bIns="50800" rIns="50800"/>
            <a:lstStyle/>
            <a:p>
              <a:pPr algn="ctr">
                <a:lnSpc>
                  <a:spcPts val="2659"/>
                </a:lnSpc>
              </a:pPr>
            </a:p>
          </p:txBody>
        </p:sp>
      </p:grpSp>
      <p:grpSp>
        <p:nvGrpSpPr>
          <p:cNvPr name="Group 13" id="13"/>
          <p:cNvGrpSpPr/>
          <p:nvPr/>
        </p:nvGrpSpPr>
        <p:grpSpPr>
          <a:xfrm rot="0">
            <a:off x="10853887" y="786854"/>
            <a:ext cx="1977164" cy="1977164"/>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199699" y="0"/>
                  </a:moveTo>
                  <a:lnTo>
                    <a:pt x="613101" y="0"/>
                  </a:lnTo>
                  <a:cubicBezTo>
                    <a:pt x="666064" y="0"/>
                    <a:pt x="716859" y="21040"/>
                    <a:pt x="754309" y="58491"/>
                  </a:cubicBezTo>
                  <a:cubicBezTo>
                    <a:pt x="791760" y="95941"/>
                    <a:pt x="812800" y="146736"/>
                    <a:pt x="812800" y="199699"/>
                  </a:cubicBezTo>
                  <a:lnTo>
                    <a:pt x="812800" y="613101"/>
                  </a:lnTo>
                  <a:cubicBezTo>
                    <a:pt x="812800" y="666064"/>
                    <a:pt x="791760" y="716859"/>
                    <a:pt x="754309" y="754309"/>
                  </a:cubicBezTo>
                  <a:cubicBezTo>
                    <a:pt x="716859" y="791760"/>
                    <a:pt x="666064" y="812800"/>
                    <a:pt x="613101" y="812800"/>
                  </a:cubicBezTo>
                  <a:lnTo>
                    <a:pt x="199699" y="812800"/>
                  </a:lnTo>
                  <a:cubicBezTo>
                    <a:pt x="146736" y="812800"/>
                    <a:pt x="95941" y="791760"/>
                    <a:pt x="58491" y="754309"/>
                  </a:cubicBezTo>
                  <a:cubicBezTo>
                    <a:pt x="21040" y="716859"/>
                    <a:pt x="0" y="666064"/>
                    <a:pt x="0" y="613101"/>
                  </a:cubicBezTo>
                  <a:lnTo>
                    <a:pt x="0" y="199699"/>
                  </a:lnTo>
                  <a:cubicBezTo>
                    <a:pt x="0" y="146736"/>
                    <a:pt x="21040" y="95941"/>
                    <a:pt x="58491" y="58491"/>
                  </a:cubicBezTo>
                  <a:cubicBezTo>
                    <a:pt x="95941" y="21040"/>
                    <a:pt x="146736" y="0"/>
                    <a:pt x="199699" y="0"/>
                  </a:cubicBezTo>
                  <a:close/>
                </a:path>
              </a:pathLst>
            </a:custGeom>
            <a:solidFill>
              <a:srgbClr val="E82A59">
                <a:alpha val="29804"/>
              </a:srgbClr>
            </a:solidFill>
          </p:spPr>
        </p:sp>
        <p:sp>
          <p:nvSpPr>
            <p:cNvPr name="TextBox 15" id="15"/>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TextBox 16" id="16"/>
          <p:cNvSpPr txBox="true"/>
          <p:nvPr/>
        </p:nvSpPr>
        <p:spPr>
          <a:xfrm rot="0">
            <a:off x="2058241" y="4487849"/>
            <a:ext cx="8795646" cy="1523365"/>
          </a:xfrm>
          <a:prstGeom prst="rect">
            <a:avLst/>
          </a:prstGeom>
        </p:spPr>
        <p:txBody>
          <a:bodyPr anchor="t" rtlCol="false" tIns="0" lIns="0" bIns="0" rIns="0">
            <a:spAutoFit/>
          </a:bodyPr>
          <a:lstStyle/>
          <a:p>
            <a:pPr algn="l">
              <a:lnSpc>
                <a:spcPts val="11960"/>
              </a:lnSpc>
            </a:pPr>
            <a:r>
              <a:rPr lang="en-US" sz="10400">
                <a:solidFill>
                  <a:srgbClr val="000000"/>
                </a:solidFill>
                <a:latin typeface="Garet Bold"/>
              </a:rPr>
              <a:t>THANK YOU</a:t>
            </a:r>
          </a:p>
        </p:txBody>
      </p:sp>
      <p:grpSp>
        <p:nvGrpSpPr>
          <p:cNvPr name="Group 17" id="17"/>
          <p:cNvGrpSpPr/>
          <p:nvPr/>
        </p:nvGrpSpPr>
        <p:grpSpPr>
          <a:xfrm rot="0">
            <a:off x="8484493" y="9014056"/>
            <a:ext cx="2545888" cy="2545888"/>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0" cap="sq">
              <a:solidFill>
                <a:srgbClr val="E82A59">
                  <a:alpha val="9804"/>
                </a:srgbClr>
              </a:solidFill>
              <a:prstDash val="solid"/>
              <a:miter/>
            </a:ln>
          </p:spPr>
        </p:sp>
        <p:sp>
          <p:nvSpPr>
            <p:cNvPr name="TextBox 19" id="19"/>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Tree>
  </p:cSld>
  <p:clrMapOvr>
    <a:masterClrMapping/>
  </p:clrMapOvr>
</p:sld>
</file>

<file path=ppt/slides/slide2.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0" y="0"/>
            <a:ext cx="6770594" cy="10287000"/>
            <a:chOff x="0" y="0"/>
            <a:chExt cx="1783202" cy="2709333"/>
          </a:xfrm>
        </p:grpSpPr>
        <p:sp>
          <p:nvSpPr>
            <p:cNvPr name="Freeform 3" id="3"/>
            <p:cNvSpPr/>
            <p:nvPr/>
          </p:nvSpPr>
          <p:spPr>
            <a:xfrm flipH="false" flipV="false" rot="0">
              <a:off x="0" y="0"/>
              <a:ext cx="1783202" cy="2709333"/>
            </a:xfrm>
            <a:custGeom>
              <a:avLst/>
              <a:gdLst/>
              <a:ahLst/>
              <a:cxnLst/>
              <a:rect r="r" b="b" t="t" l="l"/>
              <a:pathLst>
                <a:path h="2709333" w="1783202">
                  <a:moveTo>
                    <a:pt x="0" y="0"/>
                  </a:moveTo>
                  <a:lnTo>
                    <a:pt x="1783202" y="0"/>
                  </a:lnTo>
                  <a:lnTo>
                    <a:pt x="1783202" y="2709333"/>
                  </a:lnTo>
                  <a:lnTo>
                    <a:pt x="0" y="2709333"/>
                  </a:lnTo>
                  <a:close/>
                </a:path>
              </a:pathLst>
            </a:custGeom>
            <a:solidFill>
              <a:srgbClr val="E9404A"/>
            </a:solidFill>
          </p:spPr>
        </p:sp>
        <p:sp>
          <p:nvSpPr>
            <p:cNvPr name="TextBox 4" id="4"/>
            <p:cNvSpPr txBox="true"/>
            <p:nvPr/>
          </p:nvSpPr>
          <p:spPr>
            <a:xfrm>
              <a:off x="0" y="-38100"/>
              <a:ext cx="1783202" cy="2747433"/>
            </a:xfrm>
            <a:prstGeom prst="rect">
              <a:avLst/>
            </a:prstGeom>
          </p:spPr>
          <p:txBody>
            <a:bodyPr anchor="ctr" rtlCol="false" tIns="50800" lIns="50800" bIns="50800" rIns="50800"/>
            <a:lstStyle/>
            <a:p>
              <a:pPr algn="ctr">
                <a:lnSpc>
                  <a:spcPts val="2659"/>
                </a:lnSpc>
              </a:pPr>
            </a:p>
          </p:txBody>
        </p:sp>
      </p:grpSp>
      <p:sp>
        <p:nvSpPr>
          <p:cNvPr name="AutoShape 5" id="5"/>
          <p:cNvSpPr/>
          <p:nvPr/>
        </p:nvSpPr>
        <p:spPr>
          <a:xfrm>
            <a:off x="916626" y="1908721"/>
            <a:ext cx="1310100" cy="0"/>
          </a:xfrm>
          <a:prstGeom prst="line">
            <a:avLst/>
          </a:prstGeom>
          <a:ln cap="flat" w="95250">
            <a:solidFill>
              <a:srgbClr val="FFFFFF"/>
            </a:solidFill>
            <a:prstDash val="solid"/>
            <a:headEnd type="none" len="sm" w="sm"/>
            <a:tailEnd type="none" len="sm" w="sm"/>
          </a:ln>
        </p:spPr>
      </p:sp>
      <p:sp>
        <p:nvSpPr>
          <p:cNvPr name="TextBox 6" id="6"/>
          <p:cNvSpPr txBox="true"/>
          <p:nvPr/>
        </p:nvSpPr>
        <p:spPr>
          <a:xfrm rot="0">
            <a:off x="883258" y="974321"/>
            <a:ext cx="5164987" cy="596900"/>
          </a:xfrm>
          <a:prstGeom prst="rect">
            <a:avLst/>
          </a:prstGeom>
        </p:spPr>
        <p:txBody>
          <a:bodyPr anchor="t" rtlCol="false" tIns="0" lIns="0" bIns="0" rIns="0">
            <a:spAutoFit/>
          </a:bodyPr>
          <a:lstStyle/>
          <a:p>
            <a:pPr algn="l">
              <a:lnSpc>
                <a:spcPts val="4900"/>
              </a:lnSpc>
            </a:pPr>
            <a:r>
              <a:rPr lang="en-US" sz="3500" spc="70">
                <a:solidFill>
                  <a:srgbClr val="FFFFFF"/>
                </a:solidFill>
                <a:latin typeface="Garet Bold"/>
              </a:rPr>
              <a:t>PUSH NOTIFICATION?</a:t>
            </a:r>
          </a:p>
        </p:txBody>
      </p:sp>
      <p:sp>
        <p:nvSpPr>
          <p:cNvPr name="TextBox 7" id="7"/>
          <p:cNvSpPr txBox="true"/>
          <p:nvPr/>
        </p:nvSpPr>
        <p:spPr>
          <a:xfrm rot="0">
            <a:off x="883258" y="2160963"/>
            <a:ext cx="5004077" cy="7261225"/>
          </a:xfrm>
          <a:prstGeom prst="rect">
            <a:avLst/>
          </a:prstGeom>
        </p:spPr>
        <p:txBody>
          <a:bodyPr anchor="t" rtlCol="false" tIns="0" lIns="0" bIns="0" rIns="0">
            <a:spAutoFit/>
          </a:bodyPr>
          <a:lstStyle/>
          <a:p>
            <a:pPr algn="just">
              <a:lnSpc>
                <a:spcPts val="3874"/>
              </a:lnSpc>
            </a:pPr>
            <a:r>
              <a:rPr lang="en-US" sz="2499">
                <a:solidFill>
                  <a:srgbClr val="FFFFFF"/>
                </a:solidFill>
                <a:latin typeface="Open Sans"/>
              </a:rPr>
              <a:t>A push notification is a brief message that pops up on a user's device, such as a mobile phone or desktop computer, or appears in the notification center.</a:t>
            </a:r>
          </a:p>
          <a:p>
            <a:pPr algn="just">
              <a:lnSpc>
                <a:spcPts val="3874"/>
              </a:lnSpc>
            </a:pPr>
          </a:p>
          <a:p>
            <a:pPr algn="just">
              <a:lnSpc>
                <a:spcPts val="3874"/>
              </a:lnSpc>
            </a:pPr>
            <a:r>
              <a:rPr lang="en-US" sz="2499">
                <a:solidFill>
                  <a:srgbClr val="FFFFFF"/>
                </a:solidFill>
                <a:latin typeface="Open Sans"/>
              </a:rPr>
              <a:t>These notifications serve various purposes, including marketing, customer support, and security alerts. </a:t>
            </a:r>
          </a:p>
          <a:p>
            <a:pPr algn="just">
              <a:lnSpc>
                <a:spcPts val="3874"/>
              </a:lnSpc>
            </a:pPr>
          </a:p>
          <a:p>
            <a:pPr algn="just">
              <a:lnSpc>
                <a:spcPts val="3874"/>
              </a:lnSpc>
            </a:pPr>
            <a:r>
              <a:rPr lang="en-US" sz="2499">
                <a:solidFill>
                  <a:srgbClr val="FFFFFF"/>
                </a:solidFill>
                <a:latin typeface="Open Sans"/>
              </a:rPr>
              <a:t>There are two main types of push notifications: Web Push Notification</a:t>
            </a:r>
          </a:p>
          <a:p>
            <a:pPr algn="just" marL="0" indent="0" lvl="0">
              <a:lnSpc>
                <a:spcPts val="3874"/>
              </a:lnSpc>
            </a:pPr>
          </a:p>
        </p:txBody>
      </p:sp>
      <p:grpSp>
        <p:nvGrpSpPr>
          <p:cNvPr name="Group 8" id="8"/>
          <p:cNvGrpSpPr/>
          <p:nvPr/>
        </p:nvGrpSpPr>
        <p:grpSpPr>
          <a:xfrm rot="0">
            <a:off x="7357338" y="2374195"/>
            <a:ext cx="732337" cy="732337"/>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82A59"/>
            </a:solidFill>
            <a:ln cap="sq">
              <a:noFill/>
              <a:prstDash val="solid"/>
              <a:miter/>
            </a:ln>
          </p:spPr>
        </p:sp>
        <p:sp>
          <p:nvSpPr>
            <p:cNvPr name="TextBox 10" id="10"/>
            <p:cNvSpPr txBox="true"/>
            <p:nvPr/>
          </p:nvSpPr>
          <p:spPr>
            <a:xfrm>
              <a:off x="76200" y="47625"/>
              <a:ext cx="660400" cy="688975"/>
            </a:xfrm>
            <a:prstGeom prst="rect">
              <a:avLst/>
            </a:prstGeom>
          </p:spPr>
          <p:txBody>
            <a:bodyPr anchor="ctr" rtlCol="false" tIns="50800" lIns="50800" bIns="50800" rIns="50800"/>
            <a:lstStyle/>
            <a:p>
              <a:pPr algn="ctr">
                <a:lnSpc>
                  <a:spcPts val="2659"/>
                </a:lnSpc>
              </a:pPr>
              <a:r>
                <a:rPr lang="en-US" sz="1899">
                  <a:solidFill>
                    <a:srgbClr val="FFFFFF"/>
                  </a:solidFill>
                  <a:latin typeface="Garet Bold"/>
                </a:rPr>
                <a:t>01</a:t>
              </a:r>
            </a:p>
          </p:txBody>
        </p:sp>
      </p:grpSp>
      <p:sp>
        <p:nvSpPr>
          <p:cNvPr name="TextBox 11" id="11"/>
          <p:cNvSpPr txBox="true"/>
          <p:nvPr/>
        </p:nvSpPr>
        <p:spPr>
          <a:xfrm rot="0">
            <a:off x="8278430" y="3058907"/>
            <a:ext cx="9328172" cy="902970"/>
          </a:xfrm>
          <a:prstGeom prst="rect">
            <a:avLst/>
          </a:prstGeom>
        </p:spPr>
        <p:txBody>
          <a:bodyPr anchor="t" rtlCol="false" tIns="0" lIns="0" bIns="0" rIns="0">
            <a:spAutoFit/>
          </a:bodyPr>
          <a:lstStyle/>
          <a:p>
            <a:pPr algn="just" marL="0" indent="0" lvl="0">
              <a:lnSpc>
                <a:spcPts val="3720"/>
              </a:lnSpc>
            </a:pPr>
            <a:r>
              <a:rPr lang="en-US" sz="2400">
                <a:solidFill>
                  <a:srgbClr val="000000"/>
                </a:solidFill>
                <a:latin typeface="Open Sans"/>
              </a:rPr>
              <a:t>Push notifications can increase user engagement by keeping users informed about updates, offers, and events.</a:t>
            </a:r>
          </a:p>
        </p:txBody>
      </p:sp>
      <p:sp>
        <p:nvSpPr>
          <p:cNvPr name="TextBox 12" id="12"/>
          <p:cNvSpPr txBox="true"/>
          <p:nvPr/>
        </p:nvSpPr>
        <p:spPr>
          <a:xfrm rot="0">
            <a:off x="8278430" y="2505414"/>
            <a:ext cx="5503645" cy="422275"/>
          </a:xfrm>
          <a:prstGeom prst="rect">
            <a:avLst/>
          </a:prstGeom>
        </p:spPr>
        <p:txBody>
          <a:bodyPr anchor="t" rtlCol="false" tIns="0" lIns="0" bIns="0" rIns="0">
            <a:spAutoFit/>
          </a:bodyPr>
          <a:lstStyle/>
          <a:p>
            <a:pPr algn="l">
              <a:lnSpc>
                <a:spcPts val="3499"/>
              </a:lnSpc>
            </a:pPr>
            <a:r>
              <a:rPr lang="en-US" sz="2499">
                <a:solidFill>
                  <a:srgbClr val="000000"/>
                </a:solidFill>
                <a:latin typeface="Garet Bold"/>
              </a:rPr>
              <a:t>Improved User Engagement</a:t>
            </a:r>
          </a:p>
        </p:txBody>
      </p:sp>
      <p:grpSp>
        <p:nvGrpSpPr>
          <p:cNvPr name="Group 13" id="13"/>
          <p:cNvGrpSpPr/>
          <p:nvPr/>
        </p:nvGrpSpPr>
        <p:grpSpPr>
          <a:xfrm rot="0">
            <a:off x="7357338" y="4221991"/>
            <a:ext cx="732337" cy="732337"/>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82A59"/>
            </a:solidFill>
            <a:ln cap="sq">
              <a:noFill/>
              <a:prstDash val="solid"/>
              <a:miter/>
            </a:ln>
          </p:spPr>
        </p:sp>
        <p:sp>
          <p:nvSpPr>
            <p:cNvPr name="TextBox 15" id="15"/>
            <p:cNvSpPr txBox="true"/>
            <p:nvPr/>
          </p:nvSpPr>
          <p:spPr>
            <a:xfrm>
              <a:off x="76200" y="47625"/>
              <a:ext cx="660400" cy="688975"/>
            </a:xfrm>
            <a:prstGeom prst="rect">
              <a:avLst/>
            </a:prstGeom>
          </p:spPr>
          <p:txBody>
            <a:bodyPr anchor="ctr" rtlCol="false" tIns="50800" lIns="50800" bIns="50800" rIns="50800"/>
            <a:lstStyle/>
            <a:p>
              <a:pPr algn="ctr">
                <a:lnSpc>
                  <a:spcPts val="2659"/>
                </a:lnSpc>
              </a:pPr>
              <a:r>
                <a:rPr lang="en-US" sz="1899">
                  <a:solidFill>
                    <a:srgbClr val="FFFFFF"/>
                  </a:solidFill>
                  <a:latin typeface="Garet Bold"/>
                </a:rPr>
                <a:t>02</a:t>
              </a:r>
            </a:p>
          </p:txBody>
        </p:sp>
      </p:grpSp>
      <p:sp>
        <p:nvSpPr>
          <p:cNvPr name="TextBox 16" id="16"/>
          <p:cNvSpPr txBox="true"/>
          <p:nvPr/>
        </p:nvSpPr>
        <p:spPr>
          <a:xfrm rot="0">
            <a:off x="8278430" y="4866332"/>
            <a:ext cx="9328172" cy="902970"/>
          </a:xfrm>
          <a:prstGeom prst="rect">
            <a:avLst/>
          </a:prstGeom>
        </p:spPr>
        <p:txBody>
          <a:bodyPr anchor="t" rtlCol="false" tIns="0" lIns="0" bIns="0" rIns="0">
            <a:spAutoFit/>
          </a:bodyPr>
          <a:lstStyle/>
          <a:p>
            <a:pPr algn="just" marL="0" indent="0" lvl="0">
              <a:lnSpc>
                <a:spcPts val="3720"/>
              </a:lnSpc>
            </a:pPr>
            <a:r>
              <a:rPr lang="en-US" sz="2400">
                <a:solidFill>
                  <a:srgbClr val="000000"/>
                </a:solidFill>
                <a:latin typeface="Open Sans"/>
              </a:rPr>
              <a:t>Push notifications can help retain customers by sending personalized and timely messages.</a:t>
            </a:r>
          </a:p>
        </p:txBody>
      </p:sp>
      <p:sp>
        <p:nvSpPr>
          <p:cNvPr name="TextBox 17" id="17"/>
          <p:cNvSpPr txBox="true"/>
          <p:nvPr/>
        </p:nvSpPr>
        <p:spPr>
          <a:xfrm rot="0">
            <a:off x="8278430" y="4353210"/>
            <a:ext cx="5503645" cy="422275"/>
          </a:xfrm>
          <a:prstGeom prst="rect">
            <a:avLst/>
          </a:prstGeom>
        </p:spPr>
        <p:txBody>
          <a:bodyPr anchor="t" rtlCol="false" tIns="0" lIns="0" bIns="0" rIns="0">
            <a:spAutoFit/>
          </a:bodyPr>
          <a:lstStyle/>
          <a:p>
            <a:pPr algn="l">
              <a:lnSpc>
                <a:spcPts val="3499"/>
              </a:lnSpc>
            </a:pPr>
            <a:r>
              <a:rPr lang="en-US" sz="2499">
                <a:solidFill>
                  <a:srgbClr val="000000"/>
                </a:solidFill>
                <a:latin typeface="Garet Bold"/>
              </a:rPr>
              <a:t>Enhanced Customer Retention</a:t>
            </a:r>
          </a:p>
        </p:txBody>
      </p:sp>
      <p:grpSp>
        <p:nvGrpSpPr>
          <p:cNvPr name="Group 18" id="18"/>
          <p:cNvGrpSpPr/>
          <p:nvPr/>
        </p:nvGrpSpPr>
        <p:grpSpPr>
          <a:xfrm rot="0">
            <a:off x="7357338" y="6102677"/>
            <a:ext cx="732337" cy="732337"/>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82A59"/>
            </a:solidFill>
            <a:ln cap="sq">
              <a:noFill/>
              <a:prstDash val="solid"/>
              <a:miter/>
            </a:ln>
          </p:spPr>
        </p:sp>
        <p:sp>
          <p:nvSpPr>
            <p:cNvPr name="TextBox 20" id="20"/>
            <p:cNvSpPr txBox="true"/>
            <p:nvPr/>
          </p:nvSpPr>
          <p:spPr>
            <a:xfrm>
              <a:off x="76200" y="47625"/>
              <a:ext cx="660400" cy="688975"/>
            </a:xfrm>
            <a:prstGeom prst="rect">
              <a:avLst/>
            </a:prstGeom>
          </p:spPr>
          <p:txBody>
            <a:bodyPr anchor="ctr" rtlCol="false" tIns="50800" lIns="50800" bIns="50800" rIns="50800"/>
            <a:lstStyle/>
            <a:p>
              <a:pPr algn="ctr">
                <a:lnSpc>
                  <a:spcPts val="2659"/>
                </a:lnSpc>
              </a:pPr>
              <a:r>
                <a:rPr lang="en-US" sz="1899">
                  <a:solidFill>
                    <a:srgbClr val="FFFFFF"/>
                  </a:solidFill>
                  <a:latin typeface="Garet Bold"/>
                </a:rPr>
                <a:t>03</a:t>
              </a:r>
            </a:p>
          </p:txBody>
        </p:sp>
      </p:grpSp>
      <p:grpSp>
        <p:nvGrpSpPr>
          <p:cNvPr name="Group 21" id="21"/>
          <p:cNvGrpSpPr/>
          <p:nvPr/>
        </p:nvGrpSpPr>
        <p:grpSpPr>
          <a:xfrm rot="0">
            <a:off x="15740861" y="6749958"/>
            <a:ext cx="4596322" cy="4596322"/>
            <a:chOff x="0" y="0"/>
            <a:chExt cx="812800" cy="812800"/>
          </a:xfrm>
        </p:grpSpPr>
        <p:sp>
          <p:nvSpPr>
            <p:cNvPr name="Freeform 22" id="2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62000" cap="sq">
              <a:solidFill>
                <a:srgbClr val="F6F6F6"/>
              </a:solidFill>
              <a:prstDash val="solid"/>
              <a:miter/>
            </a:ln>
          </p:spPr>
        </p:sp>
        <p:sp>
          <p:nvSpPr>
            <p:cNvPr name="TextBox 23" id="23"/>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24" id="24"/>
          <p:cNvSpPr txBox="true"/>
          <p:nvPr/>
        </p:nvSpPr>
        <p:spPr>
          <a:xfrm rot="0">
            <a:off x="8278430" y="6758814"/>
            <a:ext cx="9328172" cy="902970"/>
          </a:xfrm>
          <a:prstGeom prst="rect">
            <a:avLst/>
          </a:prstGeom>
        </p:spPr>
        <p:txBody>
          <a:bodyPr anchor="t" rtlCol="false" tIns="0" lIns="0" bIns="0" rIns="0">
            <a:spAutoFit/>
          </a:bodyPr>
          <a:lstStyle/>
          <a:p>
            <a:pPr algn="just" marL="0" indent="0" lvl="0">
              <a:lnSpc>
                <a:spcPts val="3720"/>
              </a:lnSpc>
            </a:pPr>
            <a:r>
              <a:rPr lang="en-US" sz="2400">
                <a:solidFill>
                  <a:srgbClr val="000000"/>
                </a:solidFill>
                <a:latin typeface="Open Sans"/>
              </a:rPr>
              <a:t>Push notifications can boost conversion rates by sending targeted and relevant messages.</a:t>
            </a:r>
          </a:p>
        </p:txBody>
      </p:sp>
      <p:sp>
        <p:nvSpPr>
          <p:cNvPr name="TextBox 25" id="25"/>
          <p:cNvSpPr txBox="true"/>
          <p:nvPr/>
        </p:nvSpPr>
        <p:spPr>
          <a:xfrm rot="0">
            <a:off x="8278430" y="6233896"/>
            <a:ext cx="5503645" cy="422275"/>
          </a:xfrm>
          <a:prstGeom prst="rect">
            <a:avLst/>
          </a:prstGeom>
        </p:spPr>
        <p:txBody>
          <a:bodyPr anchor="t" rtlCol="false" tIns="0" lIns="0" bIns="0" rIns="0">
            <a:spAutoFit/>
          </a:bodyPr>
          <a:lstStyle/>
          <a:p>
            <a:pPr algn="l">
              <a:lnSpc>
                <a:spcPts val="3499"/>
              </a:lnSpc>
            </a:pPr>
            <a:r>
              <a:rPr lang="en-US" sz="2499">
                <a:solidFill>
                  <a:srgbClr val="000000"/>
                </a:solidFill>
                <a:latin typeface="Garet Bold"/>
              </a:rPr>
              <a:t>Increased Conversion Rates</a:t>
            </a:r>
          </a:p>
        </p:txBody>
      </p:sp>
      <p:grpSp>
        <p:nvGrpSpPr>
          <p:cNvPr name="Group 26" id="26"/>
          <p:cNvGrpSpPr/>
          <p:nvPr/>
        </p:nvGrpSpPr>
        <p:grpSpPr>
          <a:xfrm rot="5400000">
            <a:off x="15740861" y="426862"/>
            <a:ext cx="1479329" cy="1479329"/>
            <a:chOff x="0" y="0"/>
            <a:chExt cx="812800" cy="812800"/>
          </a:xfrm>
        </p:grpSpPr>
        <p:sp>
          <p:nvSpPr>
            <p:cNvPr name="Freeform 27" id="27"/>
            <p:cNvSpPr/>
            <p:nvPr/>
          </p:nvSpPr>
          <p:spPr>
            <a:xfrm flipH="false" flipV="false" rot="0">
              <a:off x="0" y="0"/>
              <a:ext cx="812800" cy="812800"/>
            </a:xfrm>
            <a:custGeom>
              <a:avLst/>
              <a:gdLst/>
              <a:ahLst/>
              <a:cxnLst/>
              <a:rect r="r" b="b" t="t" l="l"/>
              <a:pathLst>
                <a:path h="812800" w="812800">
                  <a:moveTo>
                    <a:pt x="266903" y="0"/>
                  </a:moveTo>
                  <a:lnTo>
                    <a:pt x="545897" y="0"/>
                  </a:lnTo>
                  <a:cubicBezTo>
                    <a:pt x="693303" y="0"/>
                    <a:pt x="812800" y="119497"/>
                    <a:pt x="812800" y="266903"/>
                  </a:cubicBezTo>
                  <a:lnTo>
                    <a:pt x="812800" y="545897"/>
                  </a:lnTo>
                  <a:cubicBezTo>
                    <a:pt x="812800" y="693303"/>
                    <a:pt x="693303" y="812800"/>
                    <a:pt x="545897" y="812800"/>
                  </a:cubicBezTo>
                  <a:lnTo>
                    <a:pt x="266903" y="812800"/>
                  </a:lnTo>
                  <a:cubicBezTo>
                    <a:pt x="119497" y="812800"/>
                    <a:pt x="0" y="693303"/>
                    <a:pt x="0" y="545897"/>
                  </a:cubicBezTo>
                  <a:lnTo>
                    <a:pt x="0" y="266903"/>
                  </a:lnTo>
                  <a:cubicBezTo>
                    <a:pt x="0" y="119497"/>
                    <a:pt x="119497" y="0"/>
                    <a:pt x="266903" y="0"/>
                  </a:cubicBezTo>
                  <a:close/>
                </a:path>
              </a:pathLst>
            </a:custGeom>
            <a:solidFill>
              <a:srgbClr val="E9404A">
                <a:alpha val="29804"/>
              </a:srgbClr>
            </a:solidFill>
          </p:spPr>
        </p:sp>
        <p:sp>
          <p:nvSpPr>
            <p:cNvPr name="TextBox 28" id="28"/>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pSp>
        <p:nvGrpSpPr>
          <p:cNvPr name="Group 29" id="29"/>
          <p:cNvGrpSpPr/>
          <p:nvPr/>
        </p:nvGrpSpPr>
        <p:grpSpPr>
          <a:xfrm rot="5400000">
            <a:off x="16755798" y="1306108"/>
            <a:ext cx="771724" cy="771724"/>
            <a:chOff x="0" y="0"/>
            <a:chExt cx="812800" cy="812800"/>
          </a:xfrm>
        </p:grpSpPr>
        <p:sp>
          <p:nvSpPr>
            <p:cNvPr name="Freeform 30" id="3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alpha val="40000"/>
              </a:srgbClr>
            </a:solidFill>
            <a:ln w="47625" cap="sq">
              <a:solidFill>
                <a:srgbClr val="E82A59">
                  <a:alpha val="40000"/>
                </a:srgbClr>
              </a:solidFill>
              <a:prstDash val="solid"/>
              <a:miter/>
            </a:ln>
          </p:spPr>
        </p:sp>
        <p:sp>
          <p:nvSpPr>
            <p:cNvPr name="TextBox 31" id="31"/>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32" id="32"/>
          <p:cNvGrpSpPr/>
          <p:nvPr/>
        </p:nvGrpSpPr>
        <p:grpSpPr>
          <a:xfrm rot="5400000">
            <a:off x="5324660" y="9190994"/>
            <a:ext cx="596043" cy="596043"/>
            <a:chOff x="0" y="0"/>
            <a:chExt cx="812800" cy="812800"/>
          </a:xfrm>
        </p:grpSpPr>
        <p:sp>
          <p:nvSpPr>
            <p:cNvPr name="Freeform 33" id="3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7625" cap="sq">
              <a:solidFill>
                <a:srgbClr val="FFFFFF"/>
              </a:solidFill>
              <a:prstDash val="solid"/>
              <a:miter/>
            </a:ln>
          </p:spPr>
        </p:sp>
        <p:sp>
          <p:nvSpPr>
            <p:cNvPr name="TextBox 34" id="3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35" id="35"/>
          <p:cNvSpPr txBox="true"/>
          <p:nvPr/>
        </p:nvSpPr>
        <p:spPr>
          <a:xfrm rot="0">
            <a:off x="7723507" y="1095069"/>
            <a:ext cx="7691914" cy="596901"/>
          </a:xfrm>
          <a:prstGeom prst="rect">
            <a:avLst/>
          </a:prstGeom>
        </p:spPr>
        <p:txBody>
          <a:bodyPr anchor="t" rtlCol="false" tIns="0" lIns="0" bIns="0" rIns="0">
            <a:spAutoFit/>
          </a:bodyPr>
          <a:lstStyle/>
          <a:p>
            <a:pPr algn="ctr">
              <a:lnSpc>
                <a:spcPts val="4899"/>
              </a:lnSpc>
              <a:spcBef>
                <a:spcPct val="0"/>
              </a:spcBef>
            </a:pPr>
            <a:r>
              <a:rPr lang="en-US" sz="3499">
                <a:solidFill>
                  <a:srgbClr val="000000"/>
                </a:solidFill>
                <a:latin typeface="Inter"/>
              </a:rPr>
              <a:t>Why are Push Notifications Needed?</a:t>
            </a:r>
          </a:p>
        </p:txBody>
      </p:sp>
      <p:grpSp>
        <p:nvGrpSpPr>
          <p:cNvPr name="Group 36" id="36"/>
          <p:cNvGrpSpPr/>
          <p:nvPr/>
        </p:nvGrpSpPr>
        <p:grpSpPr>
          <a:xfrm rot="0">
            <a:off x="7357338" y="7929909"/>
            <a:ext cx="732337" cy="732337"/>
            <a:chOff x="0" y="0"/>
            <a:chExt cx="812800" cy="812800"/>
          </a:xfrm>
        </p:grpSpPr>
        <p:sp>
          <p:nvSpPr>
            <p:cNvPr name="Freeform 37" id="3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82A59"/>
            </a:solidFill>
            <a:ln cap="sq">
              <a:noFill/>
              <a:prstDash val="solid"/>
              <a:miter/>
            </a:ln>
          </p:spPr>
        </p:sp>
        <p:sp>
          <p:nvSpPr>
            <p:cNvPr name="TextBox 38" id="38"/>
            <p:cNvSpPr txBox="true"/>
            <p:nvPr/>
          </p:nvSpPr>
          <p:spPr>
            <a:xfrm>
              <a:off x="76200" y="47625"/>
              <a:ext cx="660400" cy="688975"/>
            </a:xfrm>
            <a:prstGeom prst="rect">
              <a:avLst/>
            </a:prstGeom>
          </p:spPr>
          <p:txBody>
            <a:bodyPr anchor="ctr" rtlCol="false" tIns="50800" lIns="50800" bIns="50800" rIns="50800"/>
            <a:lstStyle/>
            <a:p>
              <a:pPr algn="ctr">
                <a:lnSpc>
                  <a:spcPts val="2659"/>
                </a:lnSpc>
              </a:pPr>
              <a:r>
                <a:rPr lang="en-US" sz="1899">
                  <a:solidFill>
                    <a:srgbClr val="FFFFFF"/>
                  </a:solidFill>
                  <a:latin typeface="Garet Bold"/>
                </a:rPr>
                <a:t>03</a:t>
              </a:r>
            </a:p>
          </p:txBody>
        </p:sp>
      </p:grpSp>
      <p:sp>
        <p:nvSpPr>
          <p:cNvPr name="TextBox 39" id="39"/>
          <p:cNvSpPr txBox="true"/>
          <p:nvPr/>
        </p:nvSpPr>
        <p:spPr>
          <a:xfrm rot="0">
            <a:off x="8278430" y="8586045"/>
            <a:ext cx="9328172" cy="902970"/>
          </a:xfrm>
          <a:prstGeom prst="rect">
            <a:avLst/>
          </a:prstGeom>
        </p:spPr>
        <p:txBody>
          <a:bodyPr anchor="t" rtlCol="false" tIns="0" lIns="0" bIns="0" rIns="0">
            <a:spAutoFit/>
          </a:bodyPr>
          <a:lstStyle/>
          <a:p>
            <a:pPr algn="just" marL="0" indent="0" lvl="0">
              <a:lnSpc>
                <a:spcPts val="3720"/>
              </a:lnSpc>
            </a:pPr>
            <a:r>
              <a:rPr lang="en-US" sz="2400">
                <a:solidFill>
                  <a:srgbClr val="000000"/>
                </a:solidFill>
                <a:latin typeface="Open Sans"/>
              </a:rPr>
              <a:t>Push notifications can provide valuable insights into user behavior and preferences.</a:t>
            </a:r>
          </a:p>
        </p:txBody>
      </p:sp>
      <p:sp>
        <p:nvSpPr>
          <p:cNvPr name="TextBox 40" id="40"/>
          <p:cNvSpPr txBox="true"/>
          <p:nvPr/>
        </p:nvSpPr>
        <p:spPr>
          <a:xfrm rot="0">
            <a:off x="8278430" y="8061127"/>
            <a:ext cx="5503645" cy="422275"/>
          </a:xfrm>
          <a:prstGeom prst="rect">
            <a:avLst/>
          </a:prstGeom>
        </p:spPr>
        <p:txBody>
          <a:bodyPr anchor="t" rtlCol="false" tIns="0" lIns="0" bIns="0" rIns="0">
            <a:spAutoFit/>
          </a:bodyPr>
          <a:lstStyle/>
          <a:p>
            <a:pPr algn="l">
              <a:lnSpc>
                <a:spcPts val="3499"/>
              </a:lnSpc>
            </a:pPr>
            <a:r>
              <a:rPr lang="en-US" sz="2499">
                <a:solidFill>
                  <a:srgbClr val="000000"/>
                </a:solidFill>
                <a:latin typeface="Garet Bold"/>
              </a:rPr>
              <a:t>Better Customer Insights</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1231364" cy="10287000"/>
            <a:chOff x="0" y="0"/>
            <a:chExt cx="2958055" cy="2709333"/>
          </a:xfrm>
        </p:grpSpPr>
        <p:sp>
          <p:nvSpPr>
            <p:cNvPr name="Freeform 3" id="3"/>
            <p:cNvSpPr/>
            <p:nvPr/>
          </p:nvSpPr>
          <p:spPr>
            <a:xfrm flipH="false" flipV="false" rot="0">
              <a:off x="0" y="0"/>
              <a:ext cx="2958055" cy="2709333"/>
            </a:xfrm>
            <a:custGeom>
              <a:avLst/>
              <a:gdLst/>
              <a:ahLst/>
              <a:cxnLst/>
              <a:rect r="r" b="b" t="t" l="l"/>
              <a:pathLst>
                <a:path h="2709333" w="2958055">
                  <a:moveTo>
                    <a:pt x="0" y="0"/>
                  </a:moveTo>
                  <a:lnTo>
                    <a:pt x="2958055" y="0"/>
                  </a:lnTo>
                  <a:lnTo>
                    <a:pt x="2958055" y="2709333"/>
                  </a:lnTo>
                  <a:lnTo>
                    <a:pt x="0" y="2709333"/>
                  </a:lnTo>
                  <a:close/>
                </a:path>
              </a:pathLst>
            </a:custGeom>
            <a:solidFill>
              <a:srgbClr val="E9404A"/>
            </a:solidFill>
          </p:spPr>
        </p:sp>
        <p:sp>
          <p:nvSpPr>
            <p:cNvPr name="TextBox 4" id="4"/>
            <p:cNvSpPr txBox="true"/>
            <p:nvPr/>
          </p:nvSpPr>
          <p:spPr>
            <a:xfrm>
              <a:off x="0" y="-38100"/>
              <a:ext cx="2958055" cy="2747433"/>
            </a:xfrm>
            <a:prstGeom prst="rect">
              <a:avLst/>
            </a:prstGeom>
          </p:spPr>
          <p:txBody>
            <a:bodyPr anchor="ctr" rtlCol="false" tIns="50800" lIns="50800" bIns="50800" rIns="50800"/>
            <a:lstStyle/>
            <a:p>
              <a:pPr algn="ctr">
                <a:lnSpc>
                  <a:spcPts val="2659"/>
                </a:lnSpc>
              </a:pPr>
            </a:p>
          </p:txBody>
        </p:sp>
      </p:grpSp>
      <p:sp>
        <p:nvSpPr>
          <p:cNvPr name="AutoShape 5" id="5"/>
          <p:cNvSpPr/>
          <p:nvPr/>
        </p:nvSpPr>
        <p:spPr>
          <a:xfrm>
            <a:off x="751086" y="1525323"/>
            <a:ext cx="1310100" cy="0"/>
          </a:xfrm>
          <a:prstGeom prst="line">
            <a:avLst/>
          </a:prstGeom>
          <a:ln cap="flat" w="95250">
            <a:solidFill>
              <a:srgbClr val="FFFFFF"/>
            </a:solidFill>
            <a:prstDash val="solid"/>
            <a:headEnd type="none" len="sm" w="sm"/>
            <a:tailEnd type="none" len="sm" w="sm"/>
          </a:ln>
        </p:spPr>
      </p:sp>
      <p:grpSp>
        <p:nvGrpSpPr>
          <p:cNvPr name="Group 6" id="6"/>
          <p:cNvGrpSpPr/>
          <p:nvPr/>
        </p:nvGrpSpPr>
        <p:grpSpPr>
          <a:xfrm rot="0">
            <a:off x="11786187" y="216373"/>
            <a:ext cx="5473113" cy="492125"/>
            <a:chOff x="0" y="0"/>
            <a:chExt cx="3481912" cy="313082"/>
          </a:xfrm>
        </p:grpSpPr>
        <p:sp>
          <p:nvSpPr>
            <p:cNvPr name="Freeform 7" id="7"/>
            <p:cNvSpPr/>
            <p:nvPr/>
          </p:nvSpPr>
          <p:spPr>
            <a:xfrm flipH="false" flipV="false" rot="0">
              <a:off x="0" y="0"/>
              <a:ext cx="3481911" cy="313082"/>
            </a:xfrm>
            <a:custGeom>
              <a:avLst/>
              <a:gdLst/>
              <a:ahLst/>
              <a:cxnLst/>
              <a:rect r="r" b="b" t="t" l="l"/>
              <a:pathLst>
                <a:path h="313082" w="3481911">
                  <a:moveTo>
                    <a:pt x="3278711" y="0"/>
                  </a:moveTo>
                  <a:cubicBezTo>
                    <a:pt x="3390936" y="0"/>
                    <a:pt x="3481911" y="70086"/>
                    <a:pt x="3481911" y="156541"/>
                  </a:cubicBezTo>
                  <a:cubicBezTo>
                    <a:pt x="3481911" y="242997"/>
                    <a:pt x="3390936" y="313082"/>
                    <a:pt x="3278711" y="313082"/>
                  </a:cubicBezTo>
                  <a:lnTo>
                    <a:pt x="203200" y="313082"/>
                  </a:lnTo>
                  <a:cubicBezTo>
                    <a:pt x="90976" y="313082"/>
                    <a:pt x="0" y="242997"/>
                    <a:pt x="0" y="156541"/>
                  </a:cubicBezTo>
                  <a:cubicBezTo>
                    <a:pt x="0" y="70086"/>
                    <a:pt x="90976" y="0"/>
                    <a:pt x="203200" y="0"/>
                  </a:cubicBezTo>
                  <a:close/>
                </a:path>
              </a:pathLst>
            </a:custGeom>
            <a:solidFill>
              <a:srgbClr val="E82A59"/>
            </a:solidFill>
          </p:spPr>
        </p:sp>
        <p:sp>
          <p:nvSpPr>
            <p:cNvPr name="TextBox 8" id="8"/>
            <p:cNvSpPr txBox="true"/>
            <p:nvPr/>
          </p:nvSpPr>
          <p:spPr>
            <a:xfrm>
              <a:off x="0" y="-28575"/>
              <a:ext cx="3481912" cy="341657"/>
            </a:xfrm>
            <a:prstGeom prst="rect">
              <a:avLst/>
            </a:prstGeom>
          </p:spPr>
          <p:txBody>
            <a:bodyPr anchor="ctr" rtlCol="false" tIns="50800" lIns="50800" bIns="50800" rIns="50800"/>
            <a:lstStyle/>
            <a:p>
              <a:pPr algn="ctr">
                <a:lnSpc>
                  <a:spcPts val="2799"/>
                </a:lnSpc>
              </a:pPr>
              <a:r>
                <a:rPr lang="en-US" sz="1999">
                  <a:solidFill>
                    <a:srgbClr val="FFFFFF"/>
                  </a:solidFill>
                  <a:latin typeface="Garet Bold"/>
                </a:rPr>
                <a:t>Target user segment:</a:t>
              </a:r>
            </a:p>
          </p:txBody>
        </p:sp>
      </p:grpSp>
      <p:sp>
        <p:nvSpPr>
          <p:cNvPr name="Freeform 9" id="9"/>
          <p:cNvSpPr/>
          <p:nvPr/>
        </p:nvSpPr>
        <p:spPr>
          <a:xfrm flipH="false" flipV="false" rot="0">
            <a:off x="15864908" y="895350"/>
            <a:ext cx="1731171" cy="1581857"/>
          </a:xfrm>
          <a:custGeom>
            <a:avLst/>
            <a:gdLst/>
            <a:ahLst/>
            <a:cxnLst/>
            <a:rect r="r" b="b" t="t" l="l"/>
            <a:pathLst>
              <a:path h="1581857" w="1731171">
                <a:moveTo>
                  <a:pt x="0" y="0"/>
                </a:moveTo>
                <a:lnTo>
                  <a:pt x="1731171" y="0"/>
                </a:lnTo>
                <a:lnTo>
                  <a:pt x="1731171" y="1581857"/>
                </a:lnTo>
                <a:lnTo>
                  <a:pt x="0" y="1581857"/>
                </a:lnTo>
                <a:lnTo>
                  <a:pt x="0" y="0"/>
                </a:lnTo>
                <a:close/>
              </a:path>
            </a:pathLst>
          </a:custGeom>
          <a:blipFill>
            <a:blip r:embed="rId2"/>
            <a:stretch>
              <a:fillRect l="0" t="0" r="0" b="0"/>
            </a:stretch>
          </a:blipFill>
        </p:spPr>
      </p:sp>
      <p:sp>
        <p:nvSpPr>
          <p:cNvPr name="Freeform 10" id="10"/>
          <p:cNvSpPr/>
          <p:nvPr/>
        </p:nvSpPr>
        <p:spPr>
          <a:xfrm flipH="false" flipV="false" rot="0">
            <a:off x="12608344" y="3058694"/>
            <a:ext cx="1528910" cy="1590544"/>
          </a:xfrm>
          <a:custGeom>
            <a:avLst/>
            <a:gdLst/>
            <a:ahLst/>
            <a:cxnLst/>
            <a:rect r="r" b="b" t="t" l="l"/>
            <a:pathLst>
              <a:path h="1590544" w="1528910">
                <a:moveTo>
                  <a:pt x="0" y="0"/>
                </a:moveTo>
                <a:lnTo>
                  <a:pt x="1528911" y="0"/>
                </a:lnTo>
                <a:lnTo>
                  <a:pt x="1528911" y="1590544"/>
                </a:lnTo>
                <a:lnTo>
                  <a:pt x="0" y="159054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1" id="11"/>
          <p:cNvSpPr/>
          <p:nvPr/>
        </p:nvSpPr>
        <p:spPr>
          <a:xfrm flipH="false" flipV="false" rot="0">
            <a:off x="12716442" y="841848"/>
            <a:ext cx="1077000" cy="1560869"/>
          </a:xfrm>
          <a:custGeom>
            <a:avLst/>
            <a:gdLst/>
            <a:ahLst/>
            <a:cxnLst/>
            <a:rect r="r" b="b" t="t" l="l"/>
            <a:pathLst>
              <a:path h="1560869" w="1077000">
                <a:moveTo>
                  <a:pt x="0" y="0"/>
                </a:moveTo>
                <a:lnTo>
                  <a:pt x="1077000" y="0"/>
                </a:lnTo>
                <a:lnTo>
                  <a:pt x="1077000" y="1560869"/>
                </a:lnTo>
                <a:lnTo>
                  <a:pt x="0" y="156086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2" id="12"/>
          <p:cNvSpPr/>
          <p:nvPr/>
        </p:nvSpPr>
        <p:spPr>
          <a:xfrm flipH="false" flipV="false" rot="0">
            <a:off x="15918430" y="3143322"/>
            <a:ext cx="1745028" cy="1491999"/>
          </a:xfrm>
          <a:custGeom>
            <a:avLst/>
            <a:gdLst/>
            <a:ahLst/>
            <a:cxnLst/>
            <a:rect r="r" b="b" t="t" l="l"/>
            <a:pathLst>
              <a:path h="1491999" w="1745028">
                <a:moveTo>
                  <a:pt x="0" y="0"/>
                </a:moveTo>
                <a:lnTo>
                  <a:pt x="1745028" y="0"/>
                </a:lnTo>
                <a:lnTo>
                  <a:pt x="1745028" y="1491999"/>
                </a:lnTo>
                <a:lnTo>
                  <a:pt x="0" y="149199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13" id="13"/>
          <p:cNvGrpSpPr/>
          <p:nvPr/>
        </p:nvGrpSpPr>
        <p:grpSpPr>
          <a:xfrm rot="0">
            <a:off x="12022288" y="7887103"/>
            <a:ext cx="5473113" cy="492125"/>
            <a:chOff x="0" y="0"/>
            <a:chExt cx="3481912" cy="313082"/>
          </a:xfrm>
        </p:grpSpPr>
        <p:sp>
          <p:nvSpPr>
            <p:cNvPr name="Freeform 14" id="14"/>
            <p:cNvSpPr/>
            <p:nvPr/>
          </p:nvSpPr>
          <p:spPr>
            <a:xfrm flipH="false" flipV="false" rot="0">
              <a:off x="0" y="0"/>
              <a:ext cx="3481911" cy="313082"/>
            </a:xfrm>
            <a:custGeom>
              <a:avLst/>
              <a:gdLst/>
              <a:ahLst/>
              <a:cxnLst/>
              <a:rect r="r" b="b" t="t" l="l"/>
              <a:pathLst>
                <a:path h="313082" w="3481911">
                  <a:moveTo>
                    <a:pt x="3278711" y="0"/>
                  </a:moveTo>
                  <a:cubicBezTo>
                    <a:pt x="3390936" y="0"/>
                    <a:pt x="3481911" y="70086"/>
                    <a:pt x="3481911" y="156541"/>
                  </a:cubicBezTo>
                  <a:cubicBezTo>
                    <a:pt x="3481911" y="242997"/>
                    <a:pt x="3390936" y="313082"/>
                    <a:pt x="3278711" y="313082"/>
                  </a:cubicBezTo>
                  <a:lnTo>
                    <a:pt x="203200" y="313082"/>
                  </a:lnTo>
                  <a:cubicBezTo>
                    <a:pt x="90976" y="313082"/>
                    <a:pt x="0" y="242997"/>
                    <a:pt x="0" y="156541"/>
                  </a:cubicBezTo>
                  <a:cubicBezTo>
                    <a:pt x="0" y="70086"/>
                    <a:pt x="90976" y="0"/>
                    <a:pt x="203200" y="0"/>
                  </a:cubicBezTo>
                  <a:close/>
                </a:path>
              </a:pathLst>
            </a:custGeom>
            <a:solidFill>
              <a:srgbClr val="E82A59"/>
            </a:solidFill>
          </p:spPr>
        </p:sp>
        <p:sp>
          <p:nvSpPr>
            <p:cNvPr name="TextBox 15" id="15"/>
            <p:cNvSpPr txBox="true"/>
            <p:nvPr/>
          </p:nvSpPr>
          <p:spPr>
            <a:xfrm>
              <a:off x="0" y="-28575"/>
              <a:ext cx="3481912" cy="341657"/>
            </a:xfrm>
            <a:prstGeom prst="rect">
              <a:avLst/>
            </a:prstGeom>
          </p:spPr>
          <p:txBody>
            <a:bodyPr anchor="ctr" rtlCol="false" tIns="50800" lIns="50800" bIns="50800" rIns="50800"/>
            <a:lstStyle/>
            <a:p>
              <a:pPr algn="ctr">
                <a:lnSpc>
                  <a:spcPts val="2799"/>
                </a:lnSpc>
              </a:pPr>
              <a:r>
                <a:rPr lang="en-US" sz="1999">
                  <a:solidFill>
                    <a:srgbClr val="FFFFFF"/>
                  </a:solidFill>
                  <a:latin typeface="Garet Bold"/>
                </a:rPr>
                <a:t>Some major competitors</a:t>
              </a:r>
            </a:p>
          </p:txBody>
        </p:sp>
      </p:grpSp>
      <p:sp>
        <p:nvSpPr>
          <p:cNvPr name="Freeform 16" id="16"/>
          <p:cNvSpPr/>
          <p:nvPr/>
        </p:nvSpPr>
        <p:spPr>
          <a:xfrm flipH="false" flipV="false" rot="0">
            <a:off x="13827397" y="8379228"/>
            <a:ext cx="1862894" cy="2041122"/>
          </a:xfrm>
          <a:custGeom>
            <a:avLst/>
            <a:gdLst/>
            <a:ahLst/>
            <a:cxnLst/>
            <a:rect r="r" b="b" t="t" l="l"/>
            <a:pathLst>
              <a:path h="2041122" w="1862894">
                <a:moveTo>
                  <a:pt x="0" y="0"/>
                </a:moveTo>
                <a:lnTo>
                  <a:pt x="1862895" y="0"/>
                </a:lnTo>
                <a:lnTo>
                  <a:pt x="1862895" y="2041122"/>
                </a:lnTo>
                <a:lnTo>
                  <a:pt x="0" y="2041122"/>
                </a:lnTo>
                <a:lnTo>
                  <a:pt x="0" y="0"/>
                </a:lnTo>
                <a:close/>
              </a:path>
            </a:pathLst>
          </a:custGeom>
          <a:blipFill>
            <a:blip r:embed="rId9"/>
            <a:stretch>
              <a:fillRect l="-32970" t="0" r="-31541" b="0"/>
            </a:stretch>
          </a:blipFill>
        </p:spPr>
      </p:sp>
      <p:sp>
        <p:nvSpPr>
          <p:cNvPr name="Freeform 17" id="17"/>
          <p:cNvSpPr/>
          <p:nvPr/>
        </p:nvSpPr>
        <p:spPr>
          <a:xfrm flipH="false" flipV="false" rot="0">
            <a:off x="12058664" y="8675460"/>
            <a:ext cx="1385852" cy="1138830"/>
          </a:xfrm>
          <a:custGeom>
            <a:avLst/>
            <a:gdLst/>
            <a:ahLst/>
            <a:cxnLst/>
            <a:rect r="r" b="b" t="t" l="l"/>
            <a:pathLst>
              <a:path h="1138830" w="1385852">
                <a:moveTo>
                  <a:pt x="0" y="0"/>
                </a:moveTo>
                <a:lnTo>
                  <a:pt x="1385851" y="0"/>
                </a:lnTo>
                <a:lnTo>
                  <a:pt x="1385851" y="1138830"/>
                </a:lnTo>
                <a:lnTo>
                  <a:pt x="0" y="1138830"/>
                </a:lnTo>
                <a:lnTo>
                  <a:pt x="0" y="0"/>
                </a:lnTo>
                <a:close/>
              </a:path>
            </a:pathLst>
          </a:custGeom>
          <a:blipFill>
            <a:blip r:embed="rId10"/>
            <a:stretch>
              <a:fillRect l="-40734" t="0" r="-39014" b="-23222"/>
            </a:stretch>
          </a:blipFill>
        </p:spPr>
      </p:sp>
      <p:sp>
        <p:nvSpPr>
          <p:cNvPr name="TextBox 18" id="18"/>
          <p:cNvSpPr txBox="true"/>
          <p:nvPr/>
        </p:nvSpPr>
        <p:spPr>
          <a:xfrm rot="0">
            <a:off x="749917" y="1734873"/>
            <a:ext cx="10073317" cy="7309485"/>
          </a:xfrm>
          <a:prstGeom prst="rect">
            <a:avLst/>
          </a:prstGeom>
        </p:spPr>
        <p:txBody>
          <a:bodyPr anchor="t" rtlCol="false" tIns="0" lIns="0" bIns="0" rIns="0">
            <a:spAutoFit/>
          </a:bodyPr>
          <a:lstStyle/>
          <a:p>
            <a:pPr algn="just">
              <a:lnSpc>
                <a:spcPts val="4184"/>
              </a:lnSpc>
            </a:pPr>
            <a:r>
              <a:rPr lang="en-US" sz="2699">
                <a:solidFill>
                  <a:srgbClr val="FFFFFF"/>
                </a:solidFill>
                <a:latin typeface="Open Sans"/>
              </a:rPr>
              <a:t>BlinkX is a digital broking app developed by JM Financial, aiming to revolutionize the Indian broking industry with its cutting-edge technology and customer-centric.Financial inclusion for 250 million Indians by 2027 through innovative financial products. Its key features are:</a:t>
            </a:r>
          </a:p>
          <a:p>
            <a:pPr algn="just">
              <a:lnSpc>
                <a:spcPts val="4184"/>
              </a:lnSpc>
            </a:pPr>
          </a:p>
          <a:p>
            <a:pPr algn="just" marL="582928" indent="-291464" lvl="1">
              <a:lnSpc>
                <a:spcPts val="4184"/>
              </a:lnSpc>
              <a:buFont typeface="Arial"/>
              <a:buChar char="•"/>
            </a:pPr>
            <a:r>
              <a:rPr lang="en-US" sz="2699">
                <a:solidFill>
                  <a:srgbClr val="FFFFFF"/>
                </a:solidFill>
                <a:latin typeface="Open Sans Bold"/>
              </a:rPr>
              <a:t>Client-Centric Approach</a:t>
            </a:r>
            <a:r>
              <a:rPr lang="en-US" sz="2699">
                <a:solidFill>
                  <a:srgbClr val="FFFFFF"/>
                </a:solidFill>
                <a:latin typeface="Open Sans"/>
              </a:rPr>
              <a:t>: Ensures personalised service.</a:t>
            </a:r>
          </a:p>
          <a:p>
            <a:pPr algn="just" marL="582928" indent="-291464" lvl="1">
              <a:lnSpc>
                <a:spcPts val="4184"/>
              </a:lnSpc>
              <a:buFont typeface="Arial"/>
              <a:buChar char="•"/>
            </a:pPr>
            <a:r>
              <a:rPr lang="en-US" sz="2699">
                <a:solidFill>
                  <a:srgbClr val="FFFFFF"/>
                </a:solidFill>
                <a:latin typeface="Open Sans Bold"/>
              </a:rPr>
              <a:t>Holistic Financial Solutions</a:t>
            </a:r>
            <a:r>
              <a:rPr lang="en-US" sz="2699">
                <a:solidFill>
                  <a:srgbClr val="FFFFFF"/>
                </a:solidFill>
                <a:latin typeface="Open Sans"/>
              </a:rPr>
              <a:t>: Gives easy-to-use money planning tools for every financial journey.</a:t>
            </a:r>
          </a:p>
          <a:p>
            <a:pPr algn="just" marL="582928" indent="-291464" lvl="1">
              <a:lnSpc>
                <a:spcPts val="4184"/>
              </a:lnSpc>
              <a:buFont typeface="Arial"/>
              <a:buChar char="•"/>
            </a:pPr>
            <a:r>
              <a:rPr lang="en-US" sz="2699">
                <a:solidFill>
                  <a:srgbClr val="FFFFFF"/>
                </a:solidFill>
                <a:latin typeface="Open Sans Bold"/>
              </a:rPr>
              <a:t>Data-Driven Insights</a:t>
            </a:r>
            <a:r>
              <a:rPr lang="en-US" sz="2699">
                <a:solidFill>
                  <a:srgbClr val="FFFFFF"/>
                </a:solidFill>
                <a:latin typeface="Open Sans"/>
              </a:rPr>
              <a:t>: Provides real-time market updates and investment guidance based on data.</a:t>
            </a:r>
          </a:p>
          <a:p>
            <a:pPr algn="just" marL="582928" indent="-291464" lvl="1">
              <a:lnSpc>
                <a:spcPts val="4184"/>
              </a:lnSpc>
              <a:buFont typeface="Arial"/>
              <a:buChar char="•"/>
            </a:pPr>
            <a:r>
              <a:rPr lang="en-US" sz="2699">
                <a:solidFill>
                  <a:srgbClr val="FFFFFF"/>
                </a:solidFill>
                <a:latin typeface="Open Sans Bold"/>
              </a:rPr>
              <a:t>User-Friendly Interface</a:t>
            </a:r>
            <a:r>
              <a:rPr lang="en-US" sz="2699">
                <a:solidFill>
                  <a:srgbClr val="FFFFFF"/>
                </a:solidFill>
                <a:latin typeface="Open Sans"/>
              </a:rPr>
              <a:t>: Easy-to-use platform for managing investments and accessing financial information.</a:t>
            </a:r>
          </a:p>
          <a:p>
            <a:pPr algn="just" marL="0" indent="0" lvl="0">
              <a:lnSpc>
                <a:spcPts val="4184"/>
              </a:lnSpc>
            </a:pPr>
          </a:p>
        </p:txBody>
      </p:sp>
      <p:sp>
        <p:nvSpPr>
          <p:cNvPr name="Freeform 19" id="19"/>
          <p:cNvSpPr/>
          <p:nvPr/>
        </p:nvSpPr>
        <p:spPr>
          <a:xfrm flipH="false" flipV="false" rot="0">
            <a:off x="15864908" y="8379228"/>
            <a:ext cx="1558719" cy="1502635"/>
          </a:xfrm>
          <a:custGeom>
            <a:avLst/>
            <a:gdLst/>
            <a:ahLst/>
            <a:cxnLst/>
            <a:rect r="r" b="b" t="t" l="l"/>
            <a:pathLst>
              <a:path h="1502635" w="1558719">
                <a:moveTo>
                  <a:pt x="0" y="0"/>
                </a:moveTo>
                <a:lnTo>
                  <a:pt x="1558719" y="0"/>
                </a:lnTo>
                <a:lnTo>
                  <a:pt x="1558719" y="1502635"/>
                </a:lnTo>
                <a:lnTo>
                  <a:pt x="0" y="1502635"/>
                </a:lnTo>
                <a:lnTo>
                  <a:pt x="0" y="0"/>
                </a:lnTo>
                <a:close/>
              </a:path>
            </a:pathLst>
          </a:custGeom>
          <a:blipFill>
            <a:blip r:embed="rId11"/>
            <a:stretch>
              <a:fillRect l="-6274" t="-7529" r="-11504" b="-14645"/>
            </a:stretch>
          </a:blipFill>
        </p:spPr>
      </p:sp>
      <p:grpSp>
        <p:nvGrpSpPr>
          <p:cNvPr name="Group 20" id="20"/>
          <p:cNvGrpSpPr/>
          <p:nvPr/>
        </p:nvGrpSpPr>
        <p:grpSpPr>
          <a:xfrm rot="0">
            <a:off x="11950514" y="5239153"/>
            <a:ext cx="5473113" cy="492125"/>
            <a:chOff x="0" y="0"/>
            <a:chExt cx="3481912" cy="313082"/>
          </a:xfrm>
        </p:grpSpPr>
        <p:sp>
          <p:nvSpPr>
            <p:cNvPr name="Freeform 21" id="21"/>
            <p:cNvSpPr/>
            <p:nvPr/>
          </p:nvSpPr>
          <p:spPr>
            <a:xfrm flipH="false" flipV="false" rot="0">
              <a:off x="0" y="0"/>
              <a:ext cx="3481911" cy="313082"/>
            </a:xfrm>
            <a:custGeom>
              <a:avLst/>
              <a:gdLst/>
              <a:ahLst/>
              <a:cxnLst/>
              <a:rect r="r" b="b" t="t" l="l"/>
              <a:pathLst>
                <a:path h="313082" w="3481911">
                  <a:moveTo>
                    <a:pt x="3278711" y="0"/>
                  </a:moveTo>
                  <a:cubicBezTo>
                    <a:pt x="3390936" y="0"/>
                    <a:pt x="3481911" y="70086"/>
                    <a:pt x="3481911" y="156541"/>
                  </a:cubicBezTo>
                  <a:cubicBezTo>
                    <a:pt x="3481911" y="242997"/>
                    <a:pt x="3390936" y="313082"/>
                    <a:pt x="3278711" y="313082"/>
                  </a:cubicBezTo>
                  <a:lnTo>
                    <a:pt x="203200" y="313082"/>
                  </a:lnTo>
                  <a:cubicBezTo>
                    <a:pt x="90976" y="313082"/>
                    <a:pt x="0" y="242997"/>
                    <a:pt x="0" y="156541"/>
                  </a:cubicBezTo>
                  <a:cubicBezTo>
                    <a:pt x="0" y="70086"/>
                    <a:pt x="90976" y="0"/>
                    <a:pt x="203200" y="0"/>
                  </a:cubicBezTo>
                  <a:close/>
                </a:path>
              </a:pathLst>
            </a:custGeom>
            <a:solidFill>
              <a:srgbClr val="E82A59"/>
            </a:solidFill>
          </p:spPr>
        </p:sp>
        <p:sp>
          <p:nvSpPr>
            <p:cNvPr name="TextBox 22" id="22"/>
            <p:cNvSpPr txBox="true"/>
            <p:nvPr/>
          </p:nvSpPr>
          <p:spPr>
            <a:xfrm>
              <a:off x="0" y="-28575"/>
              <a:ext cx="3481912" cy="341657"/>
            </a:xfrm>
            <a:prstGeom prst="rect">
              <a:avLst/>
            </a:prstGeom>
          </p:spPr>
          <p:txBody>
            <a:bodyPr anchor="ctr" rtlCol="false" tIns="50800" lIns="50800" bIns="50800" rIns="50800"/>
            <a:lstStyle/>
            <a:p>
              <a:pPr algn="ctr">
                <a:lnSpc>
                  <a:spcPts val="2799"/>
                </a:lnSpc>
              </a:pPr>
              <a:r>
                <a:rPr lang="en-US" sz="1999">
                  <a:solidFill>
                    <a:srgbClr val="FFFFFF"/>
                  </a:solidFill>
                  <a:latin typeface="Garet Bold"/>
                </a:rPr>
                <a:t>Key Statistics</a:t>
              </a:r>
            </a:p>
          </p:txBody>
        </p:sp>
      </p:grpSp>
      <p:grpSp>
        <p:nvGrpSpPr>
          <p:cNvPr name="Group 23" id="23"/>
          <p:cNvGrpSpPr/>
          <p:nvPr/>
        </p:nvGrpSpPr>
        <p:grpSpPr>
          <a:xfrm rot="0">
            <a:off x="12581608" y="5946283"/>
            <a:ext cx="1725814" cy="1725814"/>
            <a:chOff x="0" y="0"/>
            <a:chExt cx="812800" cy="812800"/>
          </a:xfrm>
        </p:grpSpPr>
        <p:sp>
          <p:nvSpPr>
            <p:cNvPr name="Freeform 24" id="2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E9195"/>
            </a:solidFill>
          </p:spPr>
        </p:sp>
        <p:sp>
          <p:nvSpPr>
            <p:cNvPr name="TextBox 25" id="25"/>
            <p:cNvSpPr txBox="true"/>
            <p:nvPr/>
          </p:nvSpPr>
          <p:spPr>
            <a:xfrm>
              <a:off x="76200" y="38100"/>
              <a:ext cx="660400" cy="698500"/>
            </a:xfrm>
            <a:prstGeom prst="rect">
              <a:avLst/>
            </a:prstGeom>
          </p:spPr>
          <p:txBody>
            <a:bodyPr anchor="ctr" rtlCol="false" tIns="50800" lIns="50800" bIns="50800" rIns="50800"/>
            <a:lstStyle/>
            <a:p>
              <a:pPr algn="ctr">
                <a:lnSpc>
                  <a:spcPts val="3079"/>
                </a:lnSpc>
              </a:pPr>
              <a:r>
                <a:rPr lang="en-US" sz="2199">
                  <a:solidFill>
                    <a:srgbClr val="000000"/>
                  </a:solidFill>
                  <a:latin typeface="Gagalin"/>
                </a:rPr>
                <a:t>10 lakh+</a:t>
              </a:r>
            </a:p>
            <a:p>
              <a:pPr algn="ctr">
                <a:lnSpc>
                  <a:spcPts val="3079"/>
                </a:lnSpc>
              </a:pPr>
              <a:r>
                <a:rPr lang="en-US" sz="2199">
                  <a:solidFill>
                    <a:srgbClr val="000000"/>
                  </a:solidFill>
                  <a:latin typeface="Gagalin"/>
                </a:rPr>
                <a:t>clients</a:t>
              </a:r>
            </a:p>
          </p:txBody>
        </p:sp>
      </p:grpSp>
      <p:sp>
        <p:nvSpPr>
          <p:cNvPr name="TextBox 26" id="26"/>
          <p:cNvSpPr txBox="true"/>
          <p:nvPr/>
        </p:nvSpPr>
        <p:spPr>
          <a:xfrm rot="0">
            <a:off x="751086" y="367185"/>
            <a:ext cx="5420291" cy="854076"/>
          </a:xfrm>
          <a:prstGeom prst="rect">
            <a:avLst/>
          </a:prstGeom>
        </p:spPr>
        <p:txBody>
          <a:bodyPr anchor="t" rtlCol="false" tIns="0" lIns="0" bIns="0" rIns="0">
            <a:spAutoFit/>
          </a:bodyPr>
          <a:lstStyle/>
          <a:p>
            <a:pPr algn="l">
              <a:lnSpc>
                <a:spcPts val="6999"/>
              </a:lnSpc>
            </a:pPr>
            <a:r>
              <a:rPr lang="en-US" sz="4999" spc="99">
                <a:solidFill>
                  <a:srgbClr val="FFFFFF"/>
                </a:solidFill>
                <a:latin typeface="Garet Bold"/>
              </a:rPr>
              <a:t>ABOUT BLINKX</a:t>
            </a:r>
          </a:p>
        </p:txBody>
      </p:sp>
      <p:sp>
        <p:nvSpPr>
          <p:cNvPr name="TextBox 27" id="27"/>
          <p:cNvSpPr txBox="true"/>
          <p:nvPr/>
        </p:nvSpPr>
        <p:spPr>
          <a:xfrm rot="0">
            <a:off x="11786187" y="2629607"/>
            <a:ext cx="2937510" cy="323215"/>
          </a:xfrm>
          <a:prstGeom prst="rect">
            <a:avLst/>
          </a:prstGeom>
        </p:spPr>
        <p:txBody>
          <a:bodyPr anchor="t" rtlCol="false" tIns="0" lIns="0" bIns="0" rIns="0">
            <a:spAutoFit/>
          </a:bodyPr>
          <a:lstStyle/>
          <a:p>
            <a:pPr algn="ctr">
              <a:lnSpc>
                <a:spcPts val="2659"/>
              </a:lnSpc>
              <a:spcBef>
                <a:spcPct val="0"/>
              </a:spcBef>
            </a:pPr>
            <a:r>
              <a:rPr lang="en-US" sz="1899">
                <a:solidFill>
                  <a:srgbClr val="000000"/>
                </a:solidFill>
                <a:latin typeface="Inter"/>
              </a:rPr>
              <a:t>New and Young Investors</a:t>
            </a:r>
          </a:p>
        </p:txBody>
      </p:sp>
      <p:sp>
        <p:nvSpPr>
          <p:cNvPr name="TextBox 28" id="28"/>
          <p:cNvSpPr txBox="true"/>
          <p:nvPr/>
        </p:nvSpPr>
        <p:spPr>
          <a:xfrm rot="0">
            <a:off x="15685722" y="2629607"/>
            <a:ext cx="2108597" cy="323215"/>
          </a:xfrm>
          <a:prstGeom prst="rect">
            <a:avLst/>
          </a:prstGeom>
        </p:spPr>
        <p:txBody>
          <a:bodyPr anchor="t" rtlCol="false" tIns="0" lIns="0" bIns="0" rIns="0">
            <a:spAutoFit/>
          </a:bodyPr>
          <a:lstStyle/>
          <a:p>
            <a:pPr algn="ctr">
              <a:lnSpc>
                <a:spcPts val="2659"/>
              </a:lnSpc>
              <a:spcBef>
                <a:spcPct val="0"/>
              </a:spcBef>
            </a:pPr>
            <a:r>
              <a:rPr lang="en-US" sz="1899">
                <a:solidFill>
                  <a:srgbClr val="000000"/>
                </a:solidFill>
                <a:latin typeface="Inter"/>
              </a:rPr>
              <a:t>Tech-Savvy Users</a:t>
            </a:r>
          </a:p>
        </p:txBody>
      </p:sp>
      <p:sp>
        <p:nvSpPr>
          <p:cNvPr name="TextBox 29" id="29"/>
          <p:cNvSpPr txBox="true"/>
          <p:nvPr/>
        </p:nvSpPr>
        <p:spPr>
          <a:xfrm rot="0">
            <a:off x="12022288" y="4611138"/>
            <a:ext cx="2701409" cy="323215"/>
          </a:xfrm>
          <a:prstGeom prst="rect">
            <a:avLst/>
          </a:prstGeom>
        </p:spPr>
        <p:txBody>
          <a:bodyPr anchor="t" rtlCol="false" tIns="0" lIns="0" bIns="0" rIns="0">
            <a:spAutoFit/>
          </a:bodyPr>
          <a:lstStyle/>
          <a:p>
            <a:pPr algn="ctr">
              <a:lnSpc>
                <a:spcPts val="2659"/>
              </a:lnSpc>
              <a:spcBef>
                <a:spcPct val="0"/>
              </a:spcBef>
            </a:pPr>
            <a:r>
              <a:rPr lang="en-US" sz="1899">
                <a:solidFill>
                  <a:srgbClr val="000000"/>
                </a:solidFill>
                <a:latin typeface="Inter"/>
              </a:rPr>
              <a:t>Goal Oriented Investors</a:t>
            </a:r>
          </a:p>
        </p:txBody>
      </p:sp>
      <p:sp>
        <p:nvSpPr>
          <p:cNvPr name="TextBox 30" id="30"/>
          <p:cNvSpPr txBox="true"/>
          <p:nvPr/>
        </p:nvSpPr>
        <p:spPr>
          <a:xfrm rot="0">
            <a:off x="15283053" y="4611138"/>
            <a:ext cx="2913936" cy="323215"/>
          </a:xfrm>
          <a:prstGeom prst="rect">
            <a:avLst/>
          </a:prstGeom>
        </p:spPr>
        <p:txBody>
          <a:bodyPr anchor="t" rtlCol="false" tIns="0" lIns="0" bIns="0" rIns="0">
            <a:spAutoFit/>
          </a:bodyPr>
          <a:lstStyle/>
          <a:p>
            <a:pPr algn="ctr">
              <a:lnSpc>
                <a:spcPts val="2659"/>
              </a:lnSpc>
              <a:spcBef>
                <a:spcPct val="0"/>
              </a:spcBef>
            </a:pPr>
            <a:r>
              <a:rPr lang="en-US" sz="1899">
                <a:solidFill>
                  <a:srgbClr val="000000"/>
                </a:solidFill>
                <a:latin typeface="Inter"/>
              </a:rPr>
              <a:t>Cost Conscious Investors</a:t>
            </a:r>
          </a:p>
        </p:txBody>
      </p:sp>
      <p:grpSp>
        <p:nvGrpSpPr>
          <p:cNvPr name="Group 31" id="31"/>
          <p:cNvGrpSpPr/>
          <p:nvPr/>
        </p:nvGrpSpPr>
        <p:grpSpPr>
          <a:xfrm rot="0">
            <a:off x="14973411" y="5941834"/>
            <a:ext cx="1782995" cy="1730263"/>
            <a:chOff x="0" y="0"/>
            <a:chExt cx="975049" cy="946212"/>
          </a:xfrm>
        </p:grpSpPr>
        <p:sp>
          <p:nvSpPr>
            <p:cNvPr name="Freeform 32" id="32"/>
            <p:cNvSpPr/>
            <p:nvPr/>
          </p:nvSpPr>
          <p:spPr>
            <a:xfrm flipH="false" flipV="false" rot="0">
              <a:off x="0" y="0"/>
              <a:ext cx="975049" cy="946212"/>
            </a:xfrm>
            <a:custGeom>
              <a:avLst/>
              <a:gdLst/>
              <a:ahLst/>
              <a:cxnLst/>
              <a:rect r="r" b="b" t="t" l="l"/>
              <a:pathLst>
                <a:path h="946212" w="975049">
                  <a:moveTo>
                    <a:pt x="487525" y="0"/>
                  </a:moveTo>
                  <a:cubicBezTo>
                    <a:pt x="218272" y="0"/>
                    <a:pt x="0" y="211817"/>
                    <a:pt x="0" y="473106"/>
                  </a:cubicBezTo>
                  <a:cubicBezTo>
                    <a:pt x="0" y="734395"/>
                    <a:pt x="218272" y="946212"/>
                    <a:pt x="487525" y="946212"/>
                  </a:cubicBezTo>
                  <a:cubicBezTo>
                    <a:pt x="756777" y="946212"/>
                    <a:pt x="975049" y="734395"/>
                    <a:pt x="975049" y="473106"/>
                  </a:cubicBezTo>
                  <a:cubicBezTo>
                    <a:pt x="975049" y="211817"/>
                    <a:pt x="756777" y="0"/>
                    <a:pt x="487525" y="0"/>
                  </a:cubicBezTo>
                  <a:close/>
                </a:path>
              </a:pathLst>
            </a:custGeom>
            <a:solidFill>
              <a:srgbClr val="DE9195"/>
            </a:solidFill>
          </p:spPr>
        </p:sp>
        <p:sp>
          <p:nvSpPr>
            <p:cNvPr name="TextBox 33" id="33"/>
            <p:cNvSpPr txBox="true"/>
            <p:nvPr/>
          </p:nvSpPr>
          <p:spPr>
            <a:xfrm>
              <a:off x="91411" y="60132"/>
              <a:ext cx="792227" cy="797373"/>
            </a:xfrm>
            <a:prstGeom prst="rect">
              <a:avLst/>
            </a:prstGeom>
          </p:spPr>
          <p:txBody>
            <a:bodyPr anchor="ctr" rtlCol="false" tIns="50800" lIns="50800" bIns="50800" rIns="50800"/>
            <a:lstStyle/>
            <a:p>
              <a:pPr algn="ctr">
                <a:lnSpc>
                  <a:spcPts val="2239"/>
                </a:lnSpc>
              </a:pPr>
              <a:r>
                <a:rPr lang="en-US" sz="1599">
                  <a:solidFill>
                    <a:srgbClr val="000000"/>
                  </a:solidFill>
                  <a:latin typeface="Gagalin"/>
                </a:rPr>
                <a:t>38,000 Cr+</a:t>
              </a:r>
            </a:p>
            <a:p>
              <a:pPr algn="ctr">
                <a:lnSpc>
                  <a:spcPts val="2239"/>
                </a:lnSpc>
              </a:pPr>
              <a:r>
                <a:rPr lang="en-US" sz="1599">
                  <a:solidFill>
                    <a:srgbClr val="000000"/>
                  </a:solidFill>
                  <a:latin typeface="Gagalin"/>
                </a:rPr>
                <a:t>Equity Average Daily Volume</a:t>
              </a:r>
            </a:p>
          </p:txBody>
        </p:sp>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156331"/>
            <a:ext cx="19625647" cy="1543194"/>
            <a:chOff x="0" y="0"/>
            <a:chExt cx="5168895" cy="406438"/>
          </a:xfrm>
        </p:grpSpPr>
        <p:sp>
          <p:nvSpPr>
            <p:cNvPr name="Freeform 3" id="3"/>
            <p:cNvSpPr/>
            <p:nvPr/>
          </p:nvSpPr>
          <p:spPr>
            <a:xfrm flipH="false" flipV="false" rot="0">
              <a:off x="0" y="0"/>
              <a:ext cx="5168895" cy="406438"/>
            </a:xfrm>
            <a:custGeom>
              <a:avLst/>
              <a:gdLst/>
              <a:ahLst/>
              <a:cxnLst/>
              <a:rect r="r" b="b" t="t" l="l"/>
              <a:pathLst>
                <a:path h="406438" w="5168895">
                  <a:moveTo>
                    <a:pt x="0" y="0"/>
                  </a:moveTo>
                  <a:lnTo>
                    <a:pt x="5168895" y="0"/>
                  </a:lnTo>
                  <a:lnTo>
                    <a:pt x="5168895" y="406438"/>
                  </a:lnTo>
                  <a:lnTo>
                    <a:pt x="0" y="406438"/>
                  </a:lnTo>
                  <a:close/>
                </a:path>
              </a:pathLst>
            </a:custGeom>
            <a:solidFill>
              <a:srgbClr val="FC8760"/>
            </a:solidFill>
          </p:spPr>
        </p:sp>
        <p:sp>
          <p:nvSpPr>
            <p:cNvPr name="TextBox 4" id="4"/>
            <p:cNvSpPr txBox="true"/>
            <p:nvPr/>
          </p:nvSpPr>
          <p:spPr>
            <a:xfrm>
              <a:off x="0" y="-38100"/>
              <a:ext cx="5168895" cy="444538"/>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5731591" y="2866584"/>
            <a:ext cx="1110787" cy="1110787"/>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9404A"/>
            </a:solidFill>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12039667" y="2829257"/>
            <a:ext cx="1110787" cy="1110787"/>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9404A"/>
            </a:solidFill>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8588607" y="2866584"/>
            <a:ext cx="1110787" cy="1110787"/>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9404A"/>
            </a:solidFill>
          </p:spPr>
        </p:sp>
        <p:sp>
          <p:nvSpPr>
            <p:cNvPr name="TextBox 13" id="13"/>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4874311" y="2866584"/>
            <a:ext cx="1110787" cy="1110787"/>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9404A"/>
            </a:solidFill>
          </p:spPr>
        </p:sp>
        <p:sp>
          <p:nvSpPr>
            <p:cNvPr name="TextBox 16" id="16"/>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7" id="17"/>
          <p:cNvGrpSpPr/>
          <p:nvPr/>
        </p:nvGrpSpPr>
        <p:grpSpPr>
          <a:xfrm rot="0">
            <a:off x="1260749" y="2800504"/>
            <a:ext cx="1110787" cy="1110787"/>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9404A"/>
            </a:solidFill>
          </p:spPr>
        </p:sp>
        <p:sp>
          <p:nvSpPr>
            <p:cNvPr name="TextBox 19" id="19"/>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20" id="20"/>
          <p:cNvSpPr/>
          <p:nvPr/>
        </p:nvSpPr>
        <p:spPr>
          <a:xfrm flipH="false" flipV="false" rot="0">
            <a:off x="1470464" y="3028840"/>
            <a:ext cx="691356" cy="691356"/>
          </a:xfrm>
          <a:custGeom>
            <a:avLst/>
            <a:gdLst/>
            <a:ahLst/>
            <a:cxnLst/>
            <a:rect r="r" b="b" t="t" l="l"/>
            <a:pathLst>
              <a:path h="691356" w="691356">
                <a:moveTo>
                  <a:pt x="0" y="0"/>
                </a:moveTo>
                <a:lnTo>
                  <a:pt x="691356" y="0"/>
                </a:lnTo>
                <a:lnTo>
                  <a:pt x="691356" y="691356"/>
                </a:lnTo>
                <a:lnTo>
                  <a:pt x="0" y="69135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1" id="21"/>
          <p:cNvSpPr/>
          <p:nvPr/>
        </p:nvSpPr>
        <p:spPr>
          <a:xfrm flipH="false" flipV="false" rot="0">
            <a:off x="5051275" y="2996089"/>
            <a:ext cx="756858" cy="756858"/>
          </a:xfrm>
          <a:custGeom>
            <a:avLst/>
            <a:gdLst/>
            <a:ahLst/>
            <a:cxnLst/>
            <a:rect r="r" b="b" t="t" l="l"/>
            <a:pathLst>
              <a:path h="756858" w="756858">
                <a:moveTo>
                  <a:pt x="0" y="0"/>
                </a:moveTo>
                <a:lnTo>
                  <a:pt x="756859" y="0"/>
                </a:lnTo>
                <a:lnTo>
                  <a:pt x="756859" y="756858"/>
                </a:lnTo>
                <a:lnTo>
                  <a:pt x="0" y="75685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2" id="22"/>
          <p:cNvSpPr/>
          <p:nvPr/>
        </p:nvSpPr>
        <p:spPr>
          <a:xfrm flipH="false" flipV="false" rot="0">
            <a:off x="8735277" y="2972382"/>
            <a:ext cx="817447" cy="899192"/>
          </a:xfrm>
          <a:custGeom>
            <a:avLst/>
            <a:gdLst/>
            <a:ahLst/>
            <a:cxnLst/>
            <a:rect r="r" b="b" t="t" l="l"/>
            <a:pathLst>
              <a:path h="899192" w="817447">
                <a:moveTo>
                  <a:pt x="0" y="0"/>
                </a:moveTo>
                <a:lnTo>
                  <a:pt x="817446" y="0"/>
                </a:lnTo>
                <a:lnTo>
                  <a:pt x="817446" y="899191"/>
                </a:lnTo>
                <a:lnTo>
                  <a:pt x="0" y="89919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3" id="23"/>
          <p:cNvSpPr/>
          <p:nvPr/>
        </p:nvSpPr>
        <p:spPr>
          <a:xfrm flipH="false" flipV="false" rot="0">
            <a:off x="12151080" y="2958762"/>
            <a:ext cx="887962" cy="828025"/>
          </a:xfrm>
          <a:custGeom>
            <a:avLst/>
            <a:gdLst/>
            <a:ahLst/>
            <a:cxnLst/>
            <a:rect r="r" b="b" t="t" l="l"/>
            <a:pathLst>
              <a:path h="828025" w="887962">
                <a:moveTo>
                  <a:pt x="0" y="0"/>
                </a:moveTo>
                <a:lnTo>
                  <a:pt x="887962" y="0"/>
                </a:lnTo>
                <a:lnTo>
                  <a:pt x="887962" y="828024"/>
                </a:lnTo>
                <a:lnTo>
                  <a:pt x="0" y="82802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4" id="24"/>
          <p:cNvSpPr/>
          <p:nvPr/>
        </p:nvSpPr>
        <p:spPr>
          <a:xfrm flipH="false" flipV="false" rot="0">
            <a:off x="15826979" y="2953761"/>
            <a:ext cx="938779" cy="936432"/>
          </a:xfrm>
          <a:custGeom>
            <a:avLst/>
            <a:gdLst/>
            <a:ahLst/>
            <a:cxnLst/>
            <a:rect r="r" b="b" t="t" l="l"/>
            <a:pathLst>
              <a:path h="936432" w="938779">
                <a:moveTo>
                  <a:pt x="0" y="0"/>
                </a:moveTo>
                <a:lnTo>
                  <a:pt x="938780" y="0"/>
                </a:lnTo>
                <a:lnTo>
                  <a:pt x="938780" y="936433"/>
                </a:lnTo>
                <a:lnTo>
                  <a:pt x="0" y="93643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25" id="25"/>
          <p:cNvSpPr txBox="true"/>
          <p:nvPr/>
        </p:nvSpPr>
        <p:spPr>
          <a:xfrm rot="0">
            <a:off x="7621628" y="3544404"/>
            <a:ext cx="3044744" cy="5589905"/>
          </a:xfrm>
          <a:prstGeom prst="rect">
            <a:avLst/>
          </a:prstGeom>
        </p:spPr>
        <p:txBody>
          <a:bodyPr anchor="t" rtlCol="false" tIns="0" lIns="0" bIns="0" rIns="0">
            <a:spAutoFit/>
          </a:bodyPr>
          <a:lstStyle/>
          <a:p>
            <a:pPr algn="ctr">
              <a:lnSpc>
                <a:spcPts val="3219"/>
              </a:lnSpc>
              <a:spcBef>
                <a:spcPct val="0"/>
              </a:spcBef>
            </a:pPr>
          </a:p>
          <a:p>
            <a:pPr algn="ctr">
              <a:lnSpc>
                <a:spcPts val="3219"/>
              </a:lnSpc>
              <a:spcBef>
                <a:spcPct val="0"/>
              </a:spcBef>
            </a:pPr>
            <a:r>
              <a:rPr lang="en-US" sz="2299">
                <a:solidFill>
                  <a:srgbClr val="000000"/>
                </a:solidFill>
                <a:latin typeface="Inter Bold"/>
              </a:rPr>
              <a:t>Push Notification Delivery:</a:t>
            </a:r>
            <a:r>
              <a:rPr lang="en-US" sz="2299">
                <a:solidFill>
                  <a:srgbClr val="000000"/>
                </a:solidFill>
                <a:latin typeface="Inter"/>
              </a:rPr>
              <a:t> Personalized notifications are sent via Firebase Cloud Messaging (FCM) for Android or Apple Push Notification service (APNS) for iPhones. These platforms handle the technical delivery aspects.</a:t>
            </a:r>
          </a:p>
        </p:txBody>
      </p:sp>
      <p:sp>
        <p:nvSpPr>
          <p:cNvPr name="TextBox 26" id="26"/>
          <p:cNvSpPr txBox="true"/>
          <p:nvPr/>
        </p:nvSpPr>
        <p:spPr>
          <a:xfrm rot="0">
            <a:off x="301715" y="484909"/>
            <a:ext cx="19502396" cy="645795"/>
          </a:xfrm>
          <a:prstGeom prst="rect">
            <a:avLst/>
          </a:prstGeom>
        </p:spPr>
        <p:txBody>
          <a:bodyPr anchor="t" rtlCol="false" tIns="0" lIns="0" bIns="0" rIns="0">
            <a:spAutoFit/>
          </a:bodyPr>
          <a:lstStyle/>
          <a:p>
            <a:pPr algn="l">
              <a:lnSpc>
                <a:spcPts val="5039"/>
              </a:lnSpc>
            </a:pPr>
            <a:r>
              <a:rPr lang="en-US" sz="4499" spc="89">
                <a:solidFill>
                  <a:srgbClr val="FFFFFF"/>
                </a:solidFill>
                <a:latin typeface="Garet Bold"/>
              </a:rPr>
              <a:t>CASE STUDY -  SPOTIFY APP PUSH NOTIFICATION SYSTEM</a:t>
            </a:r>
          </a:p>
        </p:txBody>
      </p:sp>
      <p:sp>
        <p:nvSpPr>
          <p:cNvPr name="TextBox 27" id="27"/>
          <p:cNvSpPr txBox="true"/>
          <p:nvPr/>
        </p:nvSpPr>
        <p:spPr>
          <a:xfrm rot="0">
            <a:off x="299382" y="1597254"/>
            <a:ext cx="17689236" cy="860425"/>
          </a:xfrm>
          <a:prstGeom prst="rect">
            <a:avLst/>
          </a:prstGeom>
        </p:spPr>
        <p:txBody>
          <a:bodyPr anchor="t" rtlCol="false" tIns="0" lIns="0" bIns="0" rIns="0">
            <a:spAutoFit/>
          </a:bodyPr>
          <a:lstStyle/>
          <a:p>
            <a:pPr algn="l">
              <a:lnSpc>
                <a:spcPts val="3499"/>
              </a:lnSpc>
            </a:pPr>
            <a:r>
              <a:rPr lang="en-US" sz="2499">
                <a:solidFill>
                  <a:srgbClr val="E82A59"/>
                </a:solidFill>
                <a:latin typeface="Garet Bold"/>
              </a:rPr>
              <a:t>To keep users engaged with the massive Spotify library and encourage them to discover new music , p</a:t>
            </a:r>
            <a:r>
              <a:rPr lang="en-US" sz="2499">
                <a:solidFill>
                  <a:srgbClr val="E82A59"/>
                </a:solidFill>
                <a:latin typeface="Garet Bold"/>
              </a:rPr>
              <a:t>ersonalized push notifications using a combination of algorithms and technologies has been developed .</a:t>
            </a:r>
          </a:p>
        </p:txBody>
      </p:sp>
      <p:sp>
        <p:nvSpPr>
          <p:cNvPr name="TextBox 28" id="28"/>
          <p:cNvSpPr txBox="true"/>
          <p:nvPr/>
        </p:nvSpPr>
        <p:spPr>
          <a:xfrm rot="0">
            <a:off x="299382" y="3896995"/>
            <a:ext cx="3033520" cy="5189855"/>
          </a:xfrm>
          <a:prstGeom prst="rect">
            <a:avLst/>
          </a:prstGeom>
        </p:spPr>
        <p:txBody>
          <a:bodyPr anchor="t" rtlCol="false" tIns="0" lIns="0" bIns="0" rIns="0">
            <a:spAutoFit/>
          </a:bodyPr>
          <a:lstStyle/>
          <a:p>
            <a:pPr algn="ctr">
              <a:lnSpc>
                <a:spcPts val="3219"/>
              </a:lnSpc>
              <a:spcBef>
                <a:spcPct val="0"/>
              </a:spcBef>
            </a:pPr>
            <a:r>
              <a:rPr lang="en-US" sz="2299">
                <a:solidFill>
                  <a:srgbClr val="000000"/>
                </a:solidFill>
                <a:latin typeface="Inter Bold"/>
              </a:rPr>
              <a:t>User Data Collection</a:t>
            </a:r>
            <a:r>
              <a:rPr lang="en-US" sz="2299">
                <a:solidFill>
                  <a:srgbClr val="000000"/>
                </a:solidFill>
                <a:latin typeface="Inter"/>
              </a:rPr>
              <a:t>: </a:t>
            </a:r>
          </a:p>
          <a:p>
            <a:pPr algn="ctr">
              <a:lnSpc>
                <a:spcPts val="3219"/>
              </a:lnSpc>
              <a:spcBef>
                <a:spcPct val="0"/>
              </a:spcBef>
            </a:pPr>
            <a:r>
              <a:rPr lang="en-US" sz="2299">
                <a:solidFill>
                  <a:srgbClr val="000000"/>
                </a:solidFill>
                <a:latin typeface="Inter"/>
              </a:rPr>
              <a:t>Spotify gathers various </a:t>
            </a:r>
          </a:p>
          <a:p>
            <a:pPr algn="ctr">
              <a:lnSpc>
                <a:spcPts val="3219"/>
              </a:lnSpc>
              <a:spcBef>
                <a:spcPct val="0"/>
              </a:spcBef>
            </a:pPr>
            <a:r>
              <a:rPr lang="en-US" sz="2299">
                <a:solidFill>
                  <a:srgbClr val="000000"/>
                </a:solidFill>
                <a:latin typeface="Inter"/>
              </a:rPr>
              <a:t>user data points like </a:t>
            </a:r>
          </a:p>
          <a:p>
            <a:pPr algn="ctr">
              <a:lnSpc>
                <a:spcPts val="3219"/>
              </a:lnSpc>
              <a:spcBef>
                <a:spcPct val="0"/>
              </a:spcBef>
            </a:pPr>
            <a:r>
              <a:rPr lang="en-US" sz="2299">
                <a:solidFill>
                  <a:srgbClr val="000000"/>
                </a:solidFill>
                <a:latin typeface="Inter"/>
              </a:rPr>
              <a:t>listening history,</a:t>
            </a:r>
          </a:p>
          <a:p>
            <a:pPr algn="ctr">
              <a:lnSpc>
                <a:spcPts val="3219"/>
              </a:lnSpc>
              <a:spcBef>
                <a:spcPct val="0"/>
              </a:spcBef>
            </a:pPr>
            <a:r>
              <a:rPr lang="en-US" sz="2299">
                <a:solidFill>
                  <a:srgbClr val="000000"/>
                </a:solidFill>
                <a:latin typeface="Inter"/>
              </a:rPr>
              <a:t> saved songs/artists,</a:t>
            </a:r>
          </a:p>
          <a:p>
            <a:pPr algn="ctr">
              <a:lnSpc>
                <a:spcPts val="3219"/>
              </a:lnSpc>
              <a:spcBef>
                <a:spcPct val="0"/>
              </a:spcBef>
            </a:pPr>
            <a:r>
              <a:rPr lang="en-US" sz="2299">
                <a:solidFill>
                  <a:srgbClr val="000000"/>
                </a:solidFill>
                <a:latin typeface="Inter"/>
              </a:rPr>
              <a:t> and playlists created.Users are grouped based on shared characteristics like listening genres or preferred artists.</a:t>
            </a:r>
          </a:p>
        </p:txBody>
      </p:sp>
      <p:sp>
        <p:nvSpPr>
          <p:cNvPr name="TextBox 29" id="29"/>
          <p:cNvSpPr txBox="true"/>
          <p:nvPr/>
        </p:nvSpPr>
        <p:spPr>
          <a:xfrm rot="0">
            <a:off x="3460095" y="3896995"/>
            <a:ext cx="3939219" cy="3989705"/>
          </a:xfrm>
          <a:prstGeom prst="rect">
            <a:avLst/>
          </a:prstGeom>
        </p:spPr>
        <p:txBody>
          <a:bodyPr anchor="t" rtlCol="false" tIns="0" lIns="0" bIns="0" rIns="0">
            <a:spAutoFit/>
          </a:bodyPr>
          <a:lstStyle/>
          <a:p>
            <a:pPr algn="ctr">
              <a:lnSpc>
                <a:spcPts val="3219"/>
              </a:lnSpc>
              <a:spcBef>
                <a:spcPct val="0"/>
              </a:spcBef>
            </a:pPr>
            <a:r>
              <a:rPr lang="en-US" sz="2299">
                <a:solidFill>
                  <a:srgbClr val="000000"/>
                </a:solidFill>
                <a:latin typeface="Inter Bold"/>
              </a:rPr>
              <a:t>Recommendation Algorithms:</a:t>
            </a:r>
          </a:p>
          <a:p>
            <a:pPr algn="ctr">
              <a:lnSpc>
                <a:spcPts val="3219"/>
              </a:lnSpc>
              <a:spcBef>
                <a:spcPct val="0"/>
              </a:spcBef>
            </a:pPr>
            <a:r>
              <a:rPr lang="en-US" sz="2299">
                <a:solidFill>
                  <a:srgbClr val="000000"/>
                </a:solidFill>
                <a:latin typeface="Inter"/>
              </a:rPr>
              <a:t> These algorithms analyze</a:t>
            </a:r>
          </a:p>
          <a:p>
            <a:pPr algn="ctr">
              <a:lnSpc>
                <a:spcPts val="3219"/>
              </a:lnSpc>
              <a:spcBef>
                <a:spcPct val="0"/>
              </a:spcBef>
            </a:pPr>
            <a:r>
              <a:rPr lang="en-US" sz="2299">
                <a:solidFill>
                  <a:srgbClr val="000000"/>
                </a:solidFill>
                <a:latin typeface="Inter"/>
              </a:rPr>
              <a:t> user data to identify patterns </a:t>
            </a:r>
          </a:p>
          <a:p>
            <a:pPr algn="ctr">
              <a:lnSpc>
                <a:spcPts val="3219"/>
              </a:lnSpc>
              <a:spcBef>
                <a:spcPct val="0"/>
              </a:spcBef>
            </a:pPr>
            <a:r>
              <a:rPr lang="en-US" sz="2299">
                <a:solidFill>
                  <a:srgbClr val="000000"/>
                </a:solidFill>
                <a:latin typeface="Inter"/>
              </a:rPr>
              <a:t>and predict music they might enjoy. </a:t>
            </a:r>
          </a:p>
          <a:p>
            <a:pPr algn="ctr">
              <a:lnSpc>
                <a:spcPts val="3219"/>
              </a:lnSpc>
              <a:spcBef>
                <a:spcPct val="0"/>
              </a:spcBef>
            </a:pPr>
            <a:r>
              <a:rPr lang="en-US" sz="2299">
                <a:solidFill>
                  <a:srgbClr val="000000"/>
                </a:solidFill>
                <a:latin typeface="Inter"/>
              </a:rPr>
              <a:t>Collaborative filtering </a:t>
            </a:r>
          </a:p>
          <a:p>
            <a:pPr algn="ctr">
              <a:lnSpc>
                <a:spcPts val="3219"/>
              </a:lnSpc>
              <a:spcBef>
                <a:spcPct val="0"/>
              </a:spcBef>
            </a:pPr>
            <a:r>
              <a:rPr lang="en-US" sz="2299">
                <a:solidFill>
                  <a:srgbClr val="000000"/>
                </a:solidFill>
                <a:latin typeface="Inter"/>
              </a:rPr>
              <a:t>and content-based filtering</a:t>
            </a:r>
          </a:p>
          <a:p>
            <a:pPr algn="ctr">
              <a:lnSpc>
                <a:spcPts val="3219"/>
              </a:lnSpc>
              <a:spcBef>
                <a:spcPct val="0"/>
              </a:spcBef>
            </a:pPr>
            <a:r>
              <a:rPr lang="en-US" sz="2299">
                <a:solidFill>
                  <a:srgbClr val="000000"/>
                </a:solidFill>
                <a:latin typeface="Inter"/>
              </a:rPr>
              <a:t> are common techniques.</a:t>
            </a:r>
          </a:p>
        </p:txBody>
      </p:sp>
      <p:sp>
        <p:nvSpPr>
          <p:cNvPr name="TextBox 30" id="30"/>
          <p:cNvSpPr txBox="true"/>
          <p:nvPr/>
        </p:nvSpPr>
        <p:spPr>
          <a:xfrm rot="0">
            <a:off x="11220751" y="3892419"/>
            <a:ext cx="2967790" cy="5989955"/>
          </a:xfrm>
          <a:prstGeom prst="rect">
            <a:avLst/>
          </a:prstGeom>
        </p:spPr>
        <p:txBody>
          <a:bodyPr anchor="t" rtlCol="false" tIns="0" lIns="0" bIns="0" rIns="0">
            <a:spAutoFit/>
          </a:bodyPr>
          <a:lstStyle/>
          <a:p>
            <a:pPr algn="ctr">
              <a:lnSpc>
                <a:spcPts val="3219"/>
              </a:lnSpc>
            </a:pPr>
            <a:r>
              <a:rPr lang="en-US" sz="2299">
                <a:solidFill>
                  <a:srgbClr val="000000"/>
                </a:solidFill>
                <a:latin typeface="Inter Bold"/>
              </a:rPr>
              <a:t>Result</a:t>
            </a:r>
          </a:p>
          <a:p>
            <a:pPr algn="ctr">
              <a:lnSpc>
                <a:spcPts val="3219"/>
              </a:lnSpc>
              <a:spcBef>
                <a:spcPct val="0"/>
              </a:spcBef>
            </a:pPr>
            <a:r>
              <a:rPr lang="en-US" sz="2299">
                <a:solidFill>
                  <a:srgbClr val="000000"/>
                </a:solidFill>
                <a:latin typeface="Inter"/>
              </a:rPr>
              <a:t>Users receive relevant recommendations, increasing the likelihood of discovery and enjoyment.</a:t>
            </a:r>
          </a:p>
          <a:p>
            <a:pPr algn="ctr">
              <a:lnSpc>
                <a:spcPts val="3219"/>
              </a:lnSpc>
              <a:spcBef>
                <a:spcPct val="0"/>
              </a:spcBef>
            </a:pPr>
            <a:r>
              <a:rPr lang="en-US" sz="2299">
                <a:solidFill>
                  <a:srgbClr val="000000"/>
                </a:solidFill>
                <a:latin typeface="Inter"/>
              </a:rPr>
              <a:t>Higher click-through rates on notifications compared to generic ones.</a:t>
            </a:r>
          </a:p>
          <a:p>
            <a:pPr algn="ctr">
              <a:lnSpc>
                <a:spcPts val="3219"/>
              </a:lnSpc>
              <a:spcBef>
                <a:spcPct val="0"/>
              </a:spcBef>
            </a:pPr>
            <a:r>
              <a:rPr lang="en-US" sz="2299">
                <a:solidFill>
                  <a:srgbClr val="000000"/>
                </a:solidFill>
                <a:latin typeface="Inter"/>
              </a:rPr>
              <a:t>Increased user satisfaction and in-app activity.</a:t>
            </a:r>
          </a:p>
        </p:txBody>
      </p:sp>
      <p:sp>
        <p:nvSpPr>
          <p:cNvPr name="TextBox 31" id="31"/>
          <p:cNvSpPr txBox="true"/>
          <p:nvPr/>
        </p:nvSpPr>
        <p:spPr>
          <a:xfrm rot="0">
            <a:off x="14407616" y="3092319"/>
            <a:ext cx="3623209" cy="6790055"/>
          </a:xfrm>
          <a:prstGeom prst="rect">
            <a:avLst/>
          </a:prstGeom>
        </p:spPr>
        <p:txBody>
          <a:bodyPr anchor="t" rtlCol="false" tIns="0" lIns="0" bIns="0" rIns="0">
            <a:spAutoFit/>
          </a:bodyPr>
          <a:lstStyle/>
          <a:p>
            <a:pPr algn="ctr">
              <a:lnSpc>
                <a:spcPts val="3220"/>
              </a:lnSpc>
              <a:spcBef>
                <a:spcPct val="0"/>
              </a:spcBef>
            </a:pPr>
          </a:p>
          <a:p>
            <a:pPr algn="ctr">
              <a:lnSpc>
                <a:spcPts val="3220"/>
              </a:lnSpc>
              <a:spcBef>
                <a:spcPct val="0"/>
              </a:spcBef>
            </a:pPr>
          </a:p>
          <a:p>
            <a:pPr algn="ctr">
              <a:lnSpc>
                <a:spcPts val="3220"/>
              </a:lnSpc>
              <a:spcBef>
                <a:spcPct val="0"/>
              </a:spcBef>
            </a:pPr>
            <a:r>
              <a:rPr lang="en-US" sz="2300">
                <a:solidFill>
                  <a:srgbClr val="000000"/>
                </a:solidFill>
                <a:latin typeface="Open Sans Bold"/>
              </a:rPr>
              <a:t>Technology</a:t>
            </a:r>
          </a:p>
          <a:p>
            <a:pPr algn="ctr" marL="496571" indent="-248285" lvl="1">
              <a:lnSpc>
                <a:spcPts val="3220"/>
              </a:lnSpc>
              <a:buFont typeface="Arial"/>
              <a:buChar char="•"/>
            </a:pPr>
            <a:r>
              <a:rPr lang="en-US" sz="2300">
                <a:solidFill>
                  <a:srgbClr val="000000"/>
                </a:solidFill>
                <a:latin typeface="Open Sans"/>
              </a:rPr>
              <a:t>Collaborative Filtering </a:t>
            </a:r>
          </a:p>
          <a:p>
            <a:pPr algn="ctr" marL="496571" indent="-248285" lvl="1">
              <a:lnSpc>
                <a:spcPts val="3220"/>
              </a:lnSpc>
              <a:buFont typeface="Arial"/>
              <a:buChar char="•"/>
            </a:pPr>
            <a:r>
              <a:rPr lang="en-US" sz="2300">
                <a:solidFill>
                  <a:srgbClr val="000000"/>
                </a:solidFill>
                <a:latin typeface="Open Sans"/>
              </a:rPr>
              <a:t>Content-based Filtering</a:t>
            </a:r>
          </a:p>
          <a:p>
            <a:pPr algn="ctr" marL="496571" indent="-248285" lvl="1">
              <a:lnSpc>
                <a:spcPts val="3220"/>
              </a:lnSpc>
              <a:spcBef>
                <a:spcPct val="0"/>
              </a:spcBef>
              <a:buFont typeface="Arial"/>
              <a:buChar char="•"/>
            </a:pPr>
            <a:r>
              <a:rPr lang="en-US" sz="2300">
                <a:solidFill>
                  <a:srgbClr val="000000"/>
                </a:solidFill>
                <a:latin typeface="Open Sans"/>
              </a:rPr>
              <a:t>Firebase Cloud Messaging (FCM) / Apple Push Notification Service (APNS)</a:t>
            </a:r>
          </a:p>
          <a:p>
            <a:pPr algn="ctr" marL="496571" indent="-248285" lvl="1">
              <a:lnSpc>
                <a:spcPts val="3220"/>
              </a:lnSpc>
              <a:buFont typeface="Arial"/>
              <a:buChar char="•"/>
            </a:pPr>
            <a:r>
              <a:rPr lang="en-US" sz="2300">
                <a:solidFill>
                  <a:srgbClr val="000000"/>
                </a:solidFill>
                <a:latin typeface="Open Sans"/>
              </a:rPr>
              <a:t> A/B testing to compare different notification formats and content to optimize results further.</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916626" y="3238815"/>
            <a:ext cx="1310100" cy="0"/>
          </a:xfrm>
          <a:prstGeom prst="line">
            <a:avLst/>
          </a:prstGeom>
          <a:ln cap="flat" w="95250">
            <a:solidFill>
              <a:srgbClr val="FFFFFF"/>
            </a:solidFill>
            <a:prstDash val="solid"/>
            <a:headEnd type="none" len="sm" w="sm"/>
            <a:tailEnd type="none" len="sm" w="sm"/>
          </a:ln>
        </p:spPr>
      </p:sp>
      <p:grpSp>
        <p:nvGrpSpPr>
          <p:cNvPr name="Group 3" id="3"/>
          <p:cNvGrpSpPr/>
          <p:nvPr/>
        </p:nvGrpSpPr>
        <p:grpSpPr>
          <a:xfrm rot="0">
            <a:off x="109401" y="1489315"/>
            <a:ext cx="5798303" cy="8899606"/>
            <a:chOff x="0" y="0"/>
            <a:chExt cx="1527125" cy="2343929"/>
          </a:xfrm>
        </p:grpSpPr>
        <p:sp>
          <p:nvSpPr>
            <p:cNvPr name="Freeform 4" id="4"/>
            <p:cNvSpPr/>
            <p:nvPr/>
          </p:nvSpPr>
          <p:spPr>
            <a:xfrm flipH="false" flipV="false" rot="0">
              <a:off x="0" y="0"/>
              <a:ext cx="1527125" cy="2343929"/>
            </a:xfrm>
            <a:custGeom>
              <a:avLst/>
              <a:gdLst/>
              <a:ahLst/>
              <a:cxnLst/>
              <a:rect r="r" b="b" t="t" l="l"/>
              <a:pathLst>
                <a:path h="2343929" w="1527125">
                  <a:moveTo>
                    <a:pt x="0" y="0"/>
                  </a:moveTo>
                  <a:lnTo>
                    <a:pt x="1527125" y="0"/>
                  </a:lnTo>
                  <a:lnTo>
                    <a:pt x="1527125" y="2343929"/>
                  </a:lnTo>
                  <a:lnTo>
                    <a:pt x="0" y="2343929"/>
                  </a:lnTo>
                  <a:close/>
                </a:path>
              </a:pathLst>
            </a:custGeom>
            <a:solidFill>
              <a:srgbClr val="BCCBE7"/>
            </a:solidFill>
          </p:spPr>
        </p:sp>
        <p:sp>
          <p:nvSpPr>
            <p:cNvPr name="TextBox 5" id="5"/>
            <p:cNvSpPr txBox="true"/>
            <p:nvPr/>
          </p:nvSpPr>
          <p:spPr>
            <a:xfrm>
              <a:off x="0" y="-38100"/>
              <a:ext cx="1527125" cy="2382029"/>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1579468" y="1387394"/>
            <a:ext cx="2163121" cy="2145235"/>
          </a:xfrm>
          <a:custGeom>
            <a:avLst/>
            <a:gdLst/>
            <a:ahLst/>
            <a:cxnLst/>
            <a:rect r="r" b="b" t="t" l="l"/>
            <a:pathLst>
              <a:path h="2145235" w="2163121">
                <a:moveTo>
                  <a:pt x="0" y="0"/>
                </a:moveTo>
                <a:lnTo>
                  <a:pt x="2163121" y="0"/>
                </a:lnTo>
                <a:lnTo>
                  <a:pt x="2163121" y="2145235"/>
                </a:lnTo>
                <a:lnTo>
                  <a:pt x="0" y="2145235"/>
                </a:lnTo>
                <a:lnTo>
                  <a:pt x="0" y="0"/>
                </a:lnTo>
                <a:close/>
              </a:path>
            </a:pathLst>
          </a:custGeom>
          <a:blipFill>
            <a:blip r:embed="rId2"/>
            <a:stretch>
              <a:fillRect l="0" t="-15536" r="0" b="-44777"/>
            </a:stretch>
          </a:blipFill>
        </p:spPr>
      </p:sp>
      <p:grpSp>
        <p:nvGrpSpPr>
          <p:cNvPr name="Group 7" id="7"/>
          <p:cNvGrpSpPr/>
          <p:nvPr/>
        </p:nvGrpSpPr>
        <p:grpSpPr>
          <a:xfrm rot="0">
            <a:off x="6345855" y="1387394"/>
            <a:ext cx="5798303" cy="9034433"/>
            <a:chOff x="0" y="0"/>
            <a:chExt cx="1527125" cy="2379439"/>
          </a:xfrm>
        </p:grpSpPr>
        <p:sp>
          <p:nvSpPr>
            <p:cNvPr name="Freeform 8" id="8"/>
            <p:cNvSpPr/>
            <p:nvPr/>
          </p:nvSpPr>
          <p:spPr>
            <a:xfrm flipH="false" flipV="false" rot="0">
              <a:off x="0" y="0"/>
              <a:ext cx="1527125" cy="2379439"/>
            </a:xfrm>
            <a:custGeom>
              <a:avLst/>
              <a:gdLst/>
              <a:ahLst/>
              <a:cxnLst/>
              <a:rect r="r" b="b" t="t" l="l"/>
              <a:pathLst>
                <a:path h="2379439" w="1527125">
                  <a:moveTo>
                    <a:pt x="0" y="0"/>
                  </a:moveTo>
                  <a:lnTo>
                    <a:pt x="1527125" y="0"/>
                  </a:lnTo>
                  <a:lnTo>
                    <a:pt x="1527125" y="2379439"/>
                  </a:lnTo>
                  <a:lnTo>
                    <a:pt x="0" y="2379439"/>
                  </a:lnTo>
                  <a:close/>
                </a:path>
              </a:pathLst>
            </a:custGeom>
            <a:solidFill>
              <a:srgbClr val="BCCBE7"/>
            </a:solidFill>
          </p:spPr>
        </p:sp>
        <p:sp>
          <p:nvSpPr>
            <p:cNvPr name="TextBox 9" id="9"/>
            <p:cNvSpPr txBox="true"/>
            <p:nvPr/>
          </p:nvSpPr>
          <p:spPr>
            <a:xfrm>
              <a:off x="0" y="-38100"/>
              <a:ext cx="1527125" cy="2417539"/>
            </a:xfrm>
            <a:prstGeom prst="rect">
              <a:avLst/>
            </a:prstGeom>
          </p:spPr>
          <p:txBody>
            <a:bodyPr anchor="ctr" rtlCol="false" tIns="50800" lIns="50800" bIns="50800" rIns="50800"/>
            <a:lstStyle/>
            <a:p>
              <a:pPr algn="ctr">
                <a:lnSpc>
                  <a:spcPts val="2659"/>
                </a:lnSpc>
              </a:pPr>
            </a:p>
          </p:txBody>
        </p:sp>
      </p:grpSp>
      <p:sp>
        <p:nvSpPr>
          <p:cNvPr name="Freeform 10" id="10"/>
          <p:cNvSpPr/>
          <p:nvPr/>
        </p:nvSpPr>
        <p:spPr>
          <a:xfrm flipH="false" flipV="false" rot="0">
            <a:off x="8197004" y="1405747"/>
            <a:ext cx="2136377" cy="2126882"/>
          </a:xfrm>
          <a:custGeom>
            <a:avLst/>
            <a:gdLst/>
            <a:ahLst/>
            <a:cxnLst/>
            <a:rect r="r" b="b" t="t" l="l"/>
            <a:pathLst>
              <a:path h="2126882" w="2136377">
                <a:moveTo>
                  <a:pt x="0" y="0"/>
                </a:moveTo>
                <a:lnTo>
                  <a:pt x="2136377" y="0"/>
                </a:lnTo>
                <a:lnTo>
                  <a:pt x="2136377" y="2126882"/>
                </a:lnTo>
                <a:lnTo>
                  <a:pt x="0" y="2126882"/>
                </a:lnTo>
                <a:lnTo>
                  <a:pt x="0" y="0"/>
                </a:lnTo>
                <a:close/>
              </a:path>
            </a:pathLst>
          </a:custGeom>
          <a:blipFill>
            <a:blip r:embed="rId3"/>
            <a:stretch>
              <a:fillRect l="0" t="0" r="0" b="0"/>
            </a:stretch>
          </a:blipFill>
        </p:spPr>
      </p:sp>
      <p:sp>
        <p:nvSpPr>
          <p:cNvPr name="TextBox 11" id="11"/>
          <p:cNvSpPr txBox="true"/>
          <p:nvPr/>
        </p:nvSpPr>
        <p:spPr>
          <a:xfrm rot="0">
            <a:off x="7440010" y="9125379"/>
            <a:ext cx="5786742" cy="717550"/>
          </a:xfrm>
          <a:prstGeom prst="rect">
            <a:avLst/>
          </a:prstGeom>
        </p:spPr>
        <p:txBody>
          <a:bodyPr anchor="t" rtlCol="false" tIns="0" lIns="0" bIns="0" rIns="0">
            <a:spAutoFit/>
          </a:bodyPr>
          <a:lstStyle/>
          <a:p>
            <a:pPr algn="l">
              <a:lnSpc>
                <a:spcPts val="5599"/>
              </a:lnSpc>
            </a:pPr>
          </a:p>
        </p:txBody>
      </p:sp>
      <p:grpSp>
        <p:nvGrpSpPr>
          <p:cNvPr name="Group 12" id="12"/>
          <p:cNvGrpSpPr/>
          <p:nvPr/>
        </p:nvGrpSpPr>
        <p:grpSpPr>
          <a:xfrm rot="0">
            <a:off x="-638888" y="-298675"/>
            <a:ext cx="19625647" cy="1543194"/>
            <a:chOff x="0" y="0"/>
            <a:chExt cx="5168895" cy="406438"/>
          </a:xfrm>
        </p:grpSpPr>
        <p:sp>
          <p:nvSpPr>
            <p:cNvPr name="Freeform 13" id="13"/>
            <p:cNvSpPr/>
            <p:nvPr/>
          </p:nvSpPr>
          <p:spPr>
            <a:xfrm flipH="false" flipV="false" rot="0">
              <a:off x="0" y="0"/>
              <a:ext cx="5168895" cy="406438"/>
            </a:xfrm>
            <a:custGeom>
              <a:avLst/>
              <a:gdLst/>
              <a:ahLst/>
              <a:cxnLst/>
              <a:rect r="r" b="b" t="t" l="l"/>
              <a:pathLst>
                <a:path h="406438" w="5168895">
                  <a:moveTo>
                    <a:pt x="0" y="0"/>
                  </a:moveTo>
                  <a:lnTo>
                    <a:pt x="5168895" y="0"/>
                  </a:lnTo>
                  <a:lnTo>
                    <a:pt x="5168895" y="406438"/>
                  </a:lnTo>
                  <a:lnTo>
                    <a:pt x="0" y="406438"/>
                  </a:lnTo>
                  <a:close/>
                </a:path>
              </a:pathLst>
            </a:custGeom>
            <a:solidFill>
              <a:srgbClr val="FC8760"/>
            </a:solidFill>
          </p:spPr>
        </p:sp>
        <p:sp>
          <p:nvSpPr>
            <p:cNvPr name="TextBox 14" id="14"/>
            <p:cNvSpPr txBox="true"/>
            <p:nvPr/>
          </p:nvSpPr>
          <p:spPr>
            <a:xfrm>
              <a:off x="0" y="-38100"/>
              <a:ext cx="5168895" cy="444538"/>
            </a:xfrm>
            <a:prstGeom prst="rect">
              <a:avLst/>
            </a:prstGeom>
          </p:spPr>
          <p:txBody>
            <a:bodyPr anchor="ctr" rtlCol="false" tIns="50800" lIns="50800" bIns="50800" rIns="50800"/>
            <a:lstStyle/>
            <a:p>
              <a:pPr algn="ctr">
                <a:lnSpc>
                  <a:spcPts val="2659"/>
                </a:lnSpc>
              </a:pPr>
            </a:p>
          </p:txBody>
        </p:sp>
      </p:grpSp>
      <p:grpSp>
        <p:nvGrpSpPr>
          <p:cNvPr name="Group 15" id="15"/>
          <p:cNvGrpSpPr/>
          <p:nvPr/>
        </p:nvGrpSpPr>
        <p:grpSpPr>
          <a:xfrm rot="0">
            <a:off x="12489697" y="1405747"/>
            <a:ext cx="5798303" cy="9034433"/>
            <a:chOff x="0" y="0"/>
            <a:chExt cx="1527125" cy="2379439"/>
          </a:xfrm>
        </p:grpSpPr>
        <p:sp>
          <p:nvSpPr>
            <p:cNvPr name="Freeform 16" id="16"/>
            <p:cNvSpPr/>
            <p:nvPr/>
          </p:nvSpPr>
          <p:spPr>
            <a:xfrm flipH="false" flipV="false" rot="0">
              <a:off x="0" y="0"/>
              <a:ext cx="1527125" cy="2379439"/>
            </a:xfrm>
            <a:custGeom>
              <a:avLst/>
              <a:gdLst/>
              <a:ahLst/>
              <a:cxnLst/>
              <a:rect r="r" b="b" t="t" l="l"/>
              <a:pathLst>
                <a:path h="2379439" w="1527125">
                  <a:moveTo>
                    <a:pt x="0" y="0"/>
                  </a:moveTo>
                  <a:lnTo>
                    <a:pt x="1527125" y="0"/>
                  </a:lnTo>
                  <a:lnTo>
                    <a:pt x="1527125" y="2379439"/>
                  </a:lnTo>
                  <a:lnTo>
                    <a:pt x="0" y="2379439"/>
                  </a:lnTo>
                  <a:close/>
                </a:path>
              </a:pathLst>
            </a:custGeom>
            <a:solidFill>
              <a:srgbClr val="BCCBE7"/>
            </a:solidFill>
          </p:spPr>
        </p:sp>
        <p:sp>
          <p:nvSpPr>
            <p:cNvPr name="TextBox 17" id="17"/>
            <p:cNvSpPr txBox="true"/>
            <p:nvPr/>
          </p:nvSpPr>
          <p:spPr>
            <a:xfrm>
              <a:off x="0" y="-38100"/>
              <a:ext cx="1527125" cy="2417539"/>
            </a:xfrm>
            <a:prstGeom prst="rect">
              <a:avLst/>
            </a:prstGeom>
          </p:spPr>
          <p:txBody>
            <a:bodyPr anchor="ctr" rtlCol="false" tIns="50800" lIns="50800" bIns="50800" rIns="50800"/>
            <a:lstStyle/>
            <a:p>
              <a:pPr algn="ctr">
                <a:lnSpc>
                  <a:spcPts val="2659"/>
                </a:lnSpc>
              </a:pPr>
            </a:p>
          </p:txBody>
        </p:sp>
      </p:grpSp>
      <p:sp>
        <p:nvSpPr>
          <p:cNvPr name="Freeform 18" id="18"/>
          <p:cNvSpPr/>
          <p:nvPr/>
        </p:nvSpPr>
        <p:spPr>
          <a:xfrm flipH="false" flipV="false" rot="0">
            <a:off x="14109502" y="1387394"/>
            <a:ext cx="2681759" cy="2063698"/>
          </a:xfrm>
          <a:custGeom>
            <a:avLst/>
            <a:gdLst/>
            <a:ahLst/>
            <a:cxnLst/>
            <a:rect r="r" b="b" t="t" l="l"/>
            <a:pathLst>
              <a:path h="2063698" w="2681759">
                <a:moveTo>
                  <a:pt x="0" y="0"/>
                </a:moveTo>
                <a:lnTo>
                  <a:pt x="2681759" y="0"/>
                </a:lnTo>
                <a:lnTo>
                  <a:pt x="2681759" y="2063697"/>
                </a:lnTo>
                <a:lnTo>
                  <a:pt x="0" y="2063697"/>
                </a:lnTo>
                <a:lnTo>
                  <a:pt x="0" y="0"/>
                </a:lnTo>
                <a:close/>
              </a:path>
            </a:pathLst>
          </a:custGeom>
          <a:blipFill>
            <a:blip r:embed="rId4"/>
            <a:stretch>
              <a:fillRect l="0" t="0" r="0" b="0"/>
            </a:stretch>
          </a:blipFill>
        </p:spPr>
      </p:sp>
      <p:sp>
        <p:nvSpPr>
          <p:cNvPr name="TextBox 19" id="19"/>
          <p:cNvSpPr txBox="true"/>
          <p:nvPr/>
        </p:nvSpPr>
        <p:spPr>
          <a:xfrm rot="0">
            <a:off x="2126721" y="3716786"/>
            <a:ext cx="1566029" cy="455296"/>
          </a:xfrm>
          <a:prstGeom prst="rect">
            <a:avLst/>
          </a:prstGeom>
        </p:spPr>
        <p:txBody>
          <a:bodyPr anchor="t" rtlCol="false" tIns="0" lIns="0" bIns="0" rIns="0">
            <a:spAutoFit/>
          </a:bodyPr>
          <a:lstStyle/>
          <a:p>
            <a:pPr algn="ctr">
              <a:lnSpc>
                <a:spcPts val="3779"/>
              </a:lnSpc>
              <a:spcBef>
                <a:spcPct val="0"/>
              </a:spcBef>
            </a:pPr>
            <a:r>
              <a:rPr lang="en-US" sz="2699">
                <a:solidFill>
                  <a:srgbClr val="E82A59"/>
                </a:solidFill>
                <a:latin typeface="Inter Bold"/>
              </a:rPr>
              <a:t>NISHANT</a:t>
            </a:r>
          </a:p>
        </p:txBody>
      </p:sp>
      <p:sp>
        <p:nvSpPr>
          <p:cNvPr name="TextBox 20" id="20"/>
          <p:cNvSpPr txBox="true"/>
          <p:nvPr/>
        </p:nvSpPr>
        <p:spPr>
          <a:xfrm rot="0">
            <a:off x="78788" y="4796155"/>
            <a:ext cx="5566935" cy="656590"/>
          </a:xfrm>
          <a:prstGeom prst="rect">
            <a:avLst/>
          </a:prstGeom>
        </p:spPr>
        <p:txBody>
          <a:bodyPr anchor="t" rtlCol="false" tIns="0" lIns="0" bIns="0" rIns="0">
            <a:spAutoFit/>
          </a:bodyPr>
          <a:lstStyle/>
          <a:p>
            <a:pPr algn="ctr" marL="410209" indent="-205105" lvl="1">
              <a:lnSpc>
                <a:spcPts val="2659"/>
              </a:lnSpc>
              <a:buFont typeface="Arial"/>
              <a:buChar char="•"/>
            </a:pPr>
            <a:r>
              <a:rPr lang="en-US" sz="1899">
                <a:solidFill>
                  <a:srgbClr val="000000"/>
                </a:solidFill>
                <a:latin typeface="Inter"/>
              </a:rPr>
              <a:t>Nishant is a student currently pursuing his bachelor’s degree in technology.</a:t>
            </a:r>
          </a:p>
        </p:txBody>
      </p:sp>
      <p:sp>
        <p:nvSpPr>
          <p:cNvPr name="TextBox 21" id="21"/>
          <p:cNvSpPr txBox="true"/>
          <p:nvPr/>
        </p:nvSpPr>
        <p:spPr>
          <a:xfrm rot="0">
            <a:off x="2661029" y="4362582"/>
            <a:ext cx="695049" cy="389255"/>
          </a:xfrm>
          <a:prstGeom prst="rect">
            <a:avLst/>
          </a:prstGeom>
        </p:spPr>
        <p:txBody>
          <a:bodyPr anchor="t" rtlCol="false" tIns="0" lIns="0" bIns="0" rIns="0">
            <a:spAutoFit/>
          </a:bodyPr>
          <a:lstStyle/>
          <a:p>
            <a:pPr algn="ctr">
              <a:lnSpc>
                <a:spcPts val="3219"/>
              </a:lnSpc>
              <a:spcBef>
                <a:spcPct val="0"/>
              </a:spcBef>
            </a:pPr>
            <a:r>
              <a:rPr lang="en-US" sz="2299">
                <a:solidFill>
                  <a:srgbClr val="000000"/>
                </a:solidFill>
                <a:latin typeface="Inter Bold"/>
              </a:rPr>
              <a:t>BIO:</a:t>
            </a:r>
          </a:p>
        </p:txBody>
      </p:sp>
      <p:sp>
        <p:nvSpPr>
          <p:cNvPr name="TextBox 22" id="22"/>
          <p:cNvSpPr txBox="true"/>
          <p:nvPr/>
        </p:nvSpPr>
        <p:spPr>
          <a:xfrm rot="0">
            <a:off x="2126721" y="6740635"/>
            <a:ext cx="1618655" cy="323215"/>
          </a:xfrm>
          <a:prstGeom prst="rect">
            <a:avLst/>
          </a:prstGeom>
        </p:spPr>
        <p:txBody>
          <a:bodyPr anchor="t" rtlCol="false" tIns="0" lIns="0" bIns="0" rIns="0">
            <a:spAutoFit/>
          </a:bodyPr>
          <a:lstStyle/>
          <a:p>
            <a:pPr algn="ctr">
              <a:lnSpc>
                <a:spcPts val="2659"/>
              </a:lnSpc>
              <a:spcBef>
                <a:spcPct val="0"/>
              </a:spcBef>
            </a:pPr>
            <a:r>
              <a:rPr lang="en-US" sz="1899">
                <a:solidFill>
                  <a:srgbClr val="000000"/>
                </a:solidFill>
                <a:latin typeface="Inter Bold"/>
              </a:rPr>
              <a:t>PAIN POINTS:</a:t>
            </a:r>
          </a:p>
        </p:txBody>
      </p:sp>
      <p:sp>
        <p:nvSpPr>
          <p:cNvPr name="TextBox 23" id="23"/>
          <p:cNvSpPr txBox="true"/>
          <p:nvPr/>
        </p:nvSpPr>
        <p:spPr>
          <a:xfrm rot="0">
            <a:off x="-44278" y="7130526"/>
            <a:ext cx="5690001" cy="656590"/>
          </a:xfrm>
          <a:prstGeom prst="rect">
            <a:avLst/>
          </a:prstGeom>
        </p:spPr>
        <p:txBody>
          <a:bodyPr anchor="t" rtlCol="false" tIns="0" lIns="0" bIns="0" rIns="0">
            <a:spAutoFit/>
          </a:bodyPr>
          <a:lstStyle/>
          <a:p>
            <a:pPr algn="ctr" marL="410209" indent="-205105" lvl="1">
              <a:lnSpc>
                <a:spcPts val="2659"/>
              </a:lnSpc>
              <a:buFont typeface="Arial"/>
              <a:buChar char="•"/>
            </a:pPr>
            <a:r>
              <a:rPr lang="en-US" sz="1899">
                <a:solidFill>
                  <a:srgbClr val="000000"/>
                </a:solidFill>
                <a:latin typeface="Inter"/>
              </a:rPr>
              <a:t>Because of classes he misses the major move in the market</a:t>
            </a:r>
          </a:p>
        </p:txBody>
      </p:sp>
      <p:sp>
        <p:nvSpPr>
          <p:cNvPr name="TextBox 24" id="24"/>
          <p:cNvSpPr txBox="true"/>
          <p:nvPr/>
        </p:nvSpPr>
        <p:spPr>
          <a:xfrm rot="0">
            <a:off x="2425772" y="8188054"/>
            <a:ext cx="872966" cy="323215"/>
          </a:xfrm>
          <a:prstGeom prst="rect">
            <a:avLst/>
          </a:prstGeom>
        </p:spPr>
        <p:txBody>
          <a:bodyPr anchor="t" rtlCol="false" tIns="0" lIns="0" bIns="0" rIns="0">
            <a:spAutoFit/>
          </a:bodyPr>
          <a:lstStyle/>
          <a:p>
            <a:pPr algn="ctr">
              <a:lnSpc>
                <a:spcPts val="2659"/>
              </a:lnSpc>
              <a:spcBef>
                <a:spcPct val="0"/>
              </a:spcBef>
            </a:pPr>
            <a:r>
              <a:rPr lang="en-US" sz="1899">
                <a:solidFill>
                  <a:srgbClr val="000000"/>
                </a:solidFill>
                <a:latin typeface="Inter Bold"/>
              </a:rPr>
              <a:t>NEEDS</a:t>
            </a:r>
            <a:r>
              <a:rPr lang="en-US" sz="1899">
                <a:solidFill>
                  <a:srgbClr val="000000"/>
                </a:solidFill>
                <a:latin typeface="Inter"/>
              </a:rPr>
              <a:t>:</a:t>
            </a:r>
          </a:p>
        </p:txBody>
      </p:sp>
      <p:sp>
        <p:nvSpPr>
          <p:cNvPr name="TextBox 25" id="25"/>
          <p:cNvSpPr txBox="true"/>
          <p:nvPr/>
        </p:nvSpPr>
        <p:spPr>
          <a:xfrm rot="0">
            <a:off x="-34509" y="8587469"/>
            <a:ext cx="5724511" cy="656590"/>
          </a:xfrm>
          <a:prstGeom prst="rect">
            <a:avLst/>
          </a:prstGeom>
        </p:spPr>
        <p:txBody>
          <a:bodyPr anchor="t" rtlCol="false" tIns="0" lIns="0" bIns="0" rIns="0">
            <a:spAutoFit/>
          </a:bodyPr>
          <a:lstStyle/>
          <a:p>
            <a:pPr algn="ctr" marL="410209" indent="-205105" lvl="1">
              <a:lnSpc>
                <a:spcPts val="2659"/>
              </a:lnSpc>
              <a:buFont typeface="Arial"/>
              <a:buChar char="•"/>
            </a:pPr>
            <a:r>
              <a:rPr lang="en-US" sz="1899">
                <a:solidFill>
                  <a:srgbClr val="000000"/>
                </a:solidFill>
                <a:latin typeface="Inter"/>
              </a:rPr>
              <a:t> He aims to start building his investment portfolio early to secure his financial future.</a:t>
            </a:r>
          </a:p>
        </p:txBody>
      </p:sp>
      <p:sp>
        <p:nvSpPr>
          <p:cNvPr name="TextBox 26" id="26"/>
          <p:cNvSpPr txBox="true"/>
          <p:nvPr/>
        </p:nvSpPr>
        <p:spPr>
          <a:xfrm rot="0">
            <a:off x="0" y="9495583"/>
            <a:ext cx="5872096" cy="656590"/>
          </a:xfrm>
          <a:prstGeom prst="rect">
            <a:avLst/>
          </a:prstGeom>
        </p:spPr>
        <p:txBody>
          <a:bodyPr anchor="t" rtlCol="false" tIns="0" lIns="0" bIns="0" rIns="0">
            <a:spAutoFit/>
          </a:bodyPr>
          <a:lstStyle/>
          <a:p>
            <a:pPr algn="ctr" marL="410209" indent="-205105" lvl="1">
              <a:lnSpc>
                <a:spcPts val="2659"/>
              </a:lnSpc>
              <a:buFont typeface="Arial"/>
              <a:buChar char="•"/>
            </a:pPr>
            <a:r>
              <a:rPr lang="en-US" sz="1899">
                <a:solidFill>
                  <a:srgbClr val="000000"/>
                </a:solidFill>
                <a:latin typeface="Inter"/>
              </a:rPr>
              <a:t>Regular updates on portfolio performance and asset allocation.</a:t>
            </a:r>
          </a:p>
        </p:txBody>
      </p:sp>
      <p:sp>
        <p:nvSpPr>
          <p:cNvPr name="TextBox 27" id="27"/>
          <p:cNvSpPr txBox="true"/>
          <p:nvPr/>
        </p:nvSpPr>
        <p:spPr>
          <a:xfrm rot="0">
            <a:off x="78788" y="5550645"/>
            <a:ext cx="5566935" cy="989965"/>
          </a:xfrm>
          <a:prstGeom prst="rect">
            <a:avLst/>
          </a:prstGeom>
        </p:spPr>
        <p:txBody>
          <a:bodyPr anchor="t" rtlCol="false" tIns="0" lIns="0" bIns="0" rIns="0">
            <a:spAutoFit/>
          </a:bodyPr>
          <a:lstStyle/>
          <a:p>
            <a:pPr algn="ctr" marL="410209" indent="-205105" lvl="1">
              <a:lnSpc>
                <a:spcPts val="2659"/>
              </a:lnSpc>
              <a:buFont typeface="Arial"/>
              <a:buChar char="•"/>
            </a:pPr>
            <a:r>
              <a:rPr lang="en-US" sz="1899">
                <a:solidFill>
                  <a:srgbClr val="000000"/>
                </a:solidFill>
                <a:latin typeface="Inter"/>
              </a:rPr>
              <a:t>He has his classes from 9.00 AM to 5:00 PM.He has a very keen interest in stock market </a:t>
            </a:r>
          </a:p>
        </p:txBody>
      </p:sp>
      <p:sp>
        <p:nvSpPr>
          <p:cNvPr name="TextBox 28" id="28"/>
          <p:cNvSpPr txBox="true"/>
          <p:nvPr/>
        </p:nvSpPr>
        <p:spPr>
          <a:xfrm rot="0">
            <a:off x="8917668" y="4306066"/>
            <a:ext cx="695049" cy="389255"/>
          </a:xfrm>
          <a:prstGeom prst="rect">
            <a:avLst/>
          </a:prstGeom>
        </p:spPr>
        <p:txBody>
          <a:bodyPr anchor="t" rtlCol="false" tIns="0" lIns="0" bIns="0" rIns="0">
            <a:spAutoFit/>
          </a:bodyPr>
          <a:lstStyle/>
          <a:p>
            <a:pPr algn="ctr">
              <a:lnSpc>
                <a:spcPts val="3219"/>
              </a:lnSpc>
              <a:spcBef>
                <a:spcPct val="0"/>
              </a:spcBef>
            </a:pPr>
            <a:r>
              <a:rPr lang="en-US" sz="2299">
                <a:solidFill>
                  <a:srgbClr val="000000"/>
                </a:solidFill>
                <a:latin typeface="Inter Bold"/>
              </a:rPr>
              <a:t>BIO:</a:t>
            </a:r>
          </a:p>
        </p:txBody>
      </p:sp>
      <p:sp>
        <p:nvSpPr>
          <p:cNvPr name="TextBox 29" id="29"/>
          <p:cNvSpPr txBox="true"/>
          <p:nvPr/>
        </p:nvSpPr>
        <p:spPr>
          <a:xfrm rot="0">
            <a:off x="8811345" y="3726311"/>
            <a:ext cx="956548" cy="455296"/>
          </a:xfrm>
          <a:prstGeom prst="rect">
            <a:avLst/>
          </a:prstGeom>
        </p:spPr>
        <p:txBody>
          <a:bodyPr anchor="t" rtlCol="false" tIns="0" lIns="0" bIns="0" rIns="0">
            <a:spAutoFit/>
          </a:bodyPr>
          <a:lstStyle/>
          <a:p>
            <a:pPr algn="ctr">
              <a:lnSpc>
                <a:spcPts val="3779"/>
              </a:lnSpc>
              <a:spcBef>
                <a:spcPct val="0"/>
              </a:spcBef>
            </a:pPr>
            <a:r>
              <a:rPr lang="en-US" sz="2699">
                <a:solidFill>
                  <a:srgbClr val="E82A59"/>
                </a:solidFill>
                <a:latin typeface="Inter Bold"/>
              </a:rPr>
              <a:t>AJAY</a:t>
            </a:r>
          </a:p>
        </p:txBody>
      </p:sp>
      <p:sp>
        <p:nvSpPr>
          <p:cNvPr name="TextBox 30" id="30"/>
          <p:cNvSpPr txBox="true"/>
          <p:nvPr/>
        </p:nvSpPr>
        <p:spPr>
          <a:xfrm rot="0">
            <a:off x="6360532" y="4720552"/>
            <a:ext cx="5566935" cy="656590"/>
          </a:xfrm>
          <a:prstGeom prst="rect">
            <a:avLst/>
          </a:prstGeom>
        </p:spPr>
        <p:txBody>
          <a:bodyPr anchor="t" rtlCol="false" tIns="0" lIns="0" bIns="0" rIns="0">
            <a:spAutoFit/>
          </a:bodyPr>
          <a:lstStyle/>
          <a:p>
            <a:pPr algn="ctr" marL="410209" indent="-205105" lvl="1">
              <a:lnSpc>
                <a:spcPts val="2659"/>
              </a:lnSpc>
              <a:buFont typeface="Arial"/>
              <a:buChar char="•"/>
            </a:pPr>
            <a:r>
              <a:rPr lang="en-US" sz="1899">
                <a:solidFill>
                  <a:srgbClr val="000000"/>
                </a:solidFill>
                <a:latin typeface="Inter"/>
              </a:rPr>
              <a:t>Ajay is a working professional ,busing in his work from 9.00AM to 5.00 PM.</a:t>
            </a:r>
          </a:p>
        </p:txBody>
      </p:sp>
      <p:sp>
        <p:nvSpPr>
          <p:cNvPr name="TextBox 31" id="31"/>
          <p:cNvSpPr txBox="true"/>
          <p:nvPr/>
        </p:nvSpPr>
        <p:spPr>
          <a:xfrm rot="0">
            <a:off x="6360532" y="5425085"/>
            <a:ext cx="5566935" cy="989965"/>
          </a:xfrm>
          <a:prstGeom prst="rect">
            <a:avLst/>
          </a:prstGeom>
        </p:spPr>
        <p:txBody>
          <a:bodyPr anchor="t" rtlCol="false" tIns="0" lIns="0" bIns="0" rIns="0">
            <a:spAutoFit/>
          </a:bodyPr>
          <a:lstStyle/>
          <a:p>
            <a:pPr algn="ctr" marL="410209" indent="-205105" lvl="1">
              <a:lnSpc>
                <a:spcPts val="2659"/>
              </a:lnSpc>
              <a:buFont typeface="Arial"/>
              <a:buChar char="•"/>
            </a:pPr>
            <a:r>
              <a:rPr lang="en-US" sz="1899">
                <a:solidFill>
                  <a:srgbClr val="000000"/>
                </a:solidFill>
                <a:latin typeface="Inter"/>
              </a:rPr>
              <a:t>He has a very keen interest in stock market and expects growth in his portfolio without devoting much time. </a:t>
            </a:r>
          </a:p>
        </p:txBody>
      </p:sp>
      <p:sp>
        <p:nvSpPr>
          <p:cNvPr name="TextBox 32" id="32"/>
          <p:cNvSpPr txBox="true"/>
          <p:nvPr/>
        </p:nvSpPr>
        <p:spPr>
          <a:xfrm rot="0">
            <a:off x="8480292" y="6548400"/>
            <a:ext cx="1618655" cy="323215"/>
          </a:xfrm>
          <a:prstGeom prst="rect">
            <a:avLst/>
          </a:prstGeom>
        </p:spPr>
        <p:txBody>
          <a:bodyPr anchor="t" rtlCol="false" tIns="0" lIns="0" bIns="0" rIns="0">
            <a:spAutoFit/>
          </a:bodyPr>
          <a:lstStyle/>
          <a:p>
            <a:pPr algn="ctr">
              <a:lnSpc>
                <a:spcPts val="2659"/>
              </a:lnSpc>
              <a:spcBef>
                <a:spcPct val="0"/>
              </a:spcBef>
            </a:pPr>
            <a:r>
              <a:rPr lang="en-US" sz="1899">
                <a:solidFill>
                  <a:srgbClr val="000000"/>
                </a:solidFill>
                <a:latin typeface="Inter Bold"/>
              </a:rPr>
              <a:t>PAIN POINTS:</a:t>
            </a:r>
          </a:p>
        </p:txBody>
      </p:sp>
      <p:sp>
        <p:nvSpPr>
          <p:cNvPr name="TextBox 33" id="33"/>
          <p:cNvSpPr txBox="true"/>
          <p:nvPr/>
        </p:nvSpPr>
        <p:spPr>
          <a:xfrm rot="0">
            <a:off x="6328935" y="6900190"/>
            <a:ext cx="5690001" cy="656590"/>
          </a:xfrm>
          <a:prstGeom prst="rect">
            <a:avLst/>
          </a:prstGeom>
        </p:spPr>
        <p:txBody>
          <a:bodyPr anchor="t" rtlCol="false" tIns="0" lIns="0" bIns="0" rIns="0">
            <a:spAutoFit/>
          </a:bodyPr>
          <a:lstStyle/>
          <a:p>
            <a:pPr algn="ctr" marL="410209" indent="-205105" lvl="1">
              <a:lnSpc>
                <a:spcPts val="2659"/>
              </a:lnSpc>
              <a:buFont typeface="Arial"/>
              <a:buChar char="•"/>
            </a:pPr>
            <a:r>
              <a:rPr lang="en-US" sz="1899">
                <a:solidFill>
                  <a:srgbClr val="000000"/>
                </a:solidFill>
                <a:latin typeface="Inter"/>
              </a:rPr>
              <a:t>Because of work he misses the major move in the market</a:t>
            </a:r>
          </a:p>
        </p:txBody>
      </p:sp>
      <p:sp>
        <p:nvSpPr>
          <p:cNvPr name="TextBox 34" id="34"/>
          <p:cNvSpPr txBox="true"/>
          <p:nvPr/>
        </p:nvSpPr>
        <p:spPr>
          <a:xfrm rot="0">
            <a:off x="5055881" y="139616"/>
            <a:ext cx="7510928" cy="1009653"/>
          </a:xfrm>
          <a:prstGeom prst="rect">
            <a:avLst/>
          </a:prstGeom>
        </p:spPr>
        <p:txBody>
          <a:bodyPr anchor="t" rtlCol="false" tIns="0" lIns="0" bIns="0" rIns="0">
            <a:spAutoFit/>
          </a:bodyPr>
          <a:lstStyle/>
          <a:p>
            <a:pPr algn="ctr">
              <a:lnSpc>
                <a:spcPts val="8399"/>
              </a:lnSpc>
              <a:spcBef>
                <a:spcPct val="0"/>
              </a:spcBef>
            </a:pPr>
            <a:r>
              <a:rPr lang="en-US" sz="5999">
                <a:solidFill>
                  <a:srgbClr val="FFFFFF"/>
                </a:solidFill>
                <a:latin typeface="Garet Bold"/>
              </a:rPr>
              <a:t>USER PERSONA</a:t>
            </a:r>
          </a:p>
        </p:txBody>
      </p:sp>
      <p:sp>
        <p:nvSpPr>
          <p:cNvPr name="TextBox 35" id="35"/>
          <p:cNvSpPr txBox="true"/>
          <p:nvPr/>
        </p:nvSpPr>
        <p:spPr>
          <a:xfrm rot="0">
            <a:off x="6328935" y="7690130"/>
            <a:ext cx="5690001" cy="871220"/>
          </a:xfrm>
          <a:prstGeom prst="rect">
            <a:avLst/>
          </a:prstGeom>
        </p:spPr>
        <p:txBody>
          <a:bodyPr anchor="t" rtlCol="false" tIns="0" lIns="0" bIns="0" rIns="0">
            <a:spAutoFit/>
          </a:bodyPr>
          <a:lstStyle/>
          <a:p>
            <a:pPr algn="ctr" marL="367031" indent="-183515" lvl="1">
              <a:lnSpc>
                <a:spcPts val="2380"/>
              </a:lnSpc>
              <a:buFont typeface="Arial"/>
              <a:buChar char="•"/>
            </a:pPr>
            <a:r>
              <a:rPr lang="en-US" sz="1700">
                <a:solidFill>
                  <a:srgbClr val="000000"/>
                </a:solidFill>
                <a:latin typeface="Inter"/>
              </a:rPr>
              <a:t>Ajay wants to diversify his portfolio but finds it challenging to identify new, reliable investment opportunities beyond traditional assets.</a:t>
            </a:r>
          </a:p>
        </p:txBody>
      </p:sp>
      <p:sp>
        <p:nvSpPr>
          <p:cNvPr name="TextBox 36" id="36"/>
          <p:cNvSpPr txBox="true"/>
          <p:nvPr/>
        </p:nvSpPr>
        <p:spPr>
          <a:xfrm rot="0">
            <a:off x="8894927" y="8608975"/>
            <a:ext cx="872966" cy="323215"/>
          </a:xfrm>
          <a:prstGeom prst="rect">
            <a:avLst/>
          </a:prstGeom>
        </p:spPr>
        <p:txBody>
          <a:bodyPr anchor="t" rtlCol="false" tIns="0" lIns="0" bIns="0" rIns="0">
            <a:spAutoFit/>
          </a:bodyPr>
          <a:lstStyle/>
          <a:p>
            <a:pPr algn="ctr">
              <a:lnSpc>
                <a:spcPts val="2659"/>
              </a:lnSpc>
              <a:spcBef>
                <a:spcPct val="0"/>
              </a:spcBef>
            </a:pPr>
            <a:r>
              <a:rPr lang="en-US" sz="1899">
                <a:solidFill>
                  <a:srgbClr val="000000"/>
                </a:solidFill>
                <a:latin typeface="Inter Bold"/>
              </a:rPr>
              <a:t>NEEDS</a:t>
            </a:r>
            <a:r>
              <a:rPr lang="en-US" sz="1899">
                <a:solidFill>
                  <a:srgbClr val="000000"/>
                </a:solidFill>
                <a:latin typeface="Inter"/>
              </a:rPr>
              <a:t>:</a:t>
            </a:r>
          </a:p>
        </p:txBody>
      </p:sp>
      <p:sp>
        <p:nvSpPr>
          <p:cNvPr name="TextBox 37" id="37"/>
          <p:cNvSpPr txBox="true"/>
          <p:nvPr/>
        </p:nvSpPr>
        <p:spPr>
          <a:xfrm rot="0">
            <a:off x="6360532" y="9529809"/>
            <a:ext cx="5872096" cy="656590"/>
          </a:xfrm>
          <a:prstGeom prst="rect">
            <a:avLst/>
          </a:prstGeom>
        </p:spPr>
        <p:txBody>
          <a:bodyPr anchor="t" rtlCol="false" tIns="0" lIns="0" bIns="0" rIns="0">
            <a:spAutoFit/>
          </a:bodyPr>
          <a:lstStyle/>
          <a:p>
            <a:pPr algn="ctr" marL="410209" indent="-205105" lvl="1">
              <a:lnSpc>
                <a:spcPts val="2659"/>
              </a:lnSpc>
              <a:buFont typeface="Arial"/>
              <a:buChar char="•"/>
            </a:pPr>
            <a:r>
              <a:rPr lang="en-US" sz="1899">
                <a:solidFill>
                  <a:srgbClr val="000000"/>
                </a:solidFill>
                <a:latin typeface="Inter"/>
              </a:rPr>
              <a:t>Regular updates on portfolio performance and asset allocation.</a:t>
            </a:r>
          </a:p>
        </p:txBody>
      </p:sp>
      <p:sp>
        <p:nvSpPr>
          <p:cNvPr name="TextBox 38" id="38"/>
          <p:cNvSpPr txBox="true"/>
          <p:nvPr/>
        </p:nvSpPr>
        <p:spPr>
          <a:xfrm rot="0">
            <a:off x="6345855" y="8906239"/>
            <a:ext cx="5749451" cy="575945"/>
          </a:xfrm>
          <a:prstGeom prst="rect">
            <a:avLst/>
          </a:prstGeom>
        </p:spPr>
        <p:txBody>
          <a:bodyPr anchor="t" rtlCol="false" tIns="0" lIns="0" bIns="0" rIns="0">
            <a:spAutoFit/>
          </a:bodyPr>
          <a:lstStyle/>
          <a:p>
            <a:pPr algn="ctr" marL="367031" indent="-183515" lvl="1">
              <a:lnSpc>
                <a:spcPts val="2380"/>
              </a:lnSpc>
              <a:buFont typeface="Arial"/>
              <a:buChar char="•"/>
            </a:pPr>
            <a:r>
              <a:rPr lang="en-US" sz="1700">
                <a:solidFill>
                  <a:srgbClr val="000000"/>
                </a:solidFill>
                <a:latin typeface="Inter"/>
              </a:rPr>
              <a:t>stay updated on market trends and investment opportunities to make informed decisions.</a:t>
            </a:r>
          </a:p>
        </p:txBody>
      </p:sp>
      <p:sp>
        <p:nvSpPr>
          <p:cNvPr name="TextBox 39" id="39"/>
          <p:cNvSpPr txBox="true"/>
          <p:nvPr/>
        </p:nvSpPr>
        <p:spPr>
          <a:xfrm rot="0">
            <a:off x="15041077" y="4191766"/>
            <a:ext cx="695049" cy="389255"/>
          </a:xfrm>
          <a:prstGeom prst="rect">
            <a:avLst/>
          </a:prstGeom>
        </p:spPr>
        <p:txBody>
          <a:bodyPr anchor="t" rtlCol="false" tIns="0" lIns="0" bIns="0" rIns="0">
            <a:spAutoFit/>
          </a:bodyPr>
          <a:lstStyle/>
          <a:p>
            <a:pPr algn="ctr">
              <a:lnSpc>
                <a:spcPts val="3219"/>
              </a:lnSpc>
              <a:spcBef>
                <a:spcPct val="0"/>
              </a:spcBef>
            </a:pPr>
            <a:r>
              <a:rPr lang="en-US" sz="2299">
                <a:solidFill>
                  <a:srgbClr val="000000"/>
                </a:solidFill>
                <a:latin typeface="Inter Bold"/>
              </a:rPr>
              <a:t>BIO:</a:t>
            </a:r>
          </a:p>
        </p:txBody>
      </p:sp>
      <p:sp>
        <p:nvSpPr>
          <p:cNvPr name="TextBox 40" id="40"/>
          <p:cNvSpPr txBox="true"/>
          <p:nvPr/>
        </p:nvSpPr>
        <p:spPr>
          <a:xfrm rot="0">
            <a:off x="14942672" y="3726311"/>
            <a:ext cx="1153358" cy="455296"/>
          </a:xfrm>
          <a:prstGeom prst="rect">
            <a:avLst/>
          </a:prstGeom>
        </p:spPr>
        <p:txBody>
          <a:bodyPr anchor="t" rtlCol="false" tIns="0" lIns="0" bIns="0" rIns="0">
            <a:spAutoFit/>
          </a:bodyPr>
          <a:lstStyle/>
          <a:p>
            <a:pPr algn="ctr">
              <a:lnSpc>
                <a:spcPts val="3779"/>
              </a:lnSpc>
              <a:spcBef>
                <a:spcPct val="0"/>
              </a:spcBef>
            </a:pPr>
            <a:r>
              <a:rPr lang="en-US" sz="2699">
                <a:solidFill>
                  <a:srgbClr val="E82A59"/>
                </a:solidFill>
                <a:latin typeface="Inter Bold"/>
              </a:rPr>
              <a:t>Mohan</a:t>
            </a:r>
          </a:p>
        </p:txBody>
      </p:sp>
      <p:sp>
        <p:nvSpPr>
          <p:cNvPr name="TextBox 41" id="41"/>
          <p:cNvSpPr txBox="true"/>
          <p:nvPr/>
        </p:nvSpPr>
        <p:spPr>
          <a:xfrm rot="0">
            <a:off x="12582308" y="4657222"/>
            <a:ext cx="5566935" cy="323215"/>
          </a:xfrm>
          <a:prstGeom prst="rect">
            <a:avLst/>
          </a:prstGeom>
        </p:spPr>
        <p:txBody>
          <a:bodyPr anchor="t" rtlCol="false" tIns="0" lIns="0" bIns="0" rIns="0">
            <a:spAutoFit/>
          </a:bodyPr>
          <a:lstStyle/>
          <a:p>
            <a:pPr algn="ctr" marL="410209" indent="-205105" lvl="1">
              <a:lnSpc>
                <a:spcPts val="2659"/>
              </a:lnSpc>
              <a:buFont typeface="Arial"/>
              <a:buChar char="•"/>
            </a:pPr>
            <a:r>
              <a:rPr lang="en-US" sz="1899">
                <a:solidFill>
                  <a:srgbClr val="000000"/>
                </a:solidFill>
                <a:latin typeface="Inter"/>
              </a:rPr>
              <a:t>Mohan is a goal oriented investor.</a:t>
            </a:r>
          </a:p>
        </p:txBody>
      </p:sp>
      <p:sp>
        <p:nvSpPr>
          <p:cNvPr name="TextBox 42" id="42"/>
          <p:cNvSpPr txBox="true"/>
          <p:nvPr/>
        </p:nvSpPr>
        <p:spPr>
          <a:xfrm rot="0">
            <a:off x="12605381" y="5056637"/>
            <a:ext cx="5566935" cy="1323340"/>
          </a:xfrm>
          <a:prstGeom prst="rect">
            <a:avLst/>
          </a:prstGeom>
        </p:spPr>
        <p:txBody>
          <a:bodyPr anchor="t" rtlCol="false" tIns="0" lIns="0" bIns="0" rIns="0">
            <a:spAutoFit/>
          </a:bodyPr>
          <a:lstStyle/>
          <a:p>
            <a:pPr algn="ctr" marL="410209" indent="-205105" lvl="1">
              <a:lnSpc>
                <a:spcPts val="2659"/>
              </a:lnSpc>
              <a:buFont typeface="Arial"/>
              <a:buChar char="•"/>
            </a:pPr>
            <a:r>
              <a:rPr lang="en-US" sz="1899">
                <a:solidFill>
                  <a:srgbClr val="000000"/>
                </a:solidFill>
                <a:latin typeface="Inter"/>
              </a:rPr>
              <a:t>He needs a stock broking app that provides her with timely, relevant information and tools to manage his portfolio efficiently and effectively.</a:t>
            </a:r>
          </a:p>
        </p:txBody>
      </p:sp>
      <p:sp>
        <p:nvSpPr>
          <p:cNvPr name="TextBox 43" id="43"/>
          <p:cNvSpPr txBox="true"/>
          <p:nvPr/>
        </p:nvSpPr>
        <p:spPr>
          <a:xfrm rot="0">
            <a:off x="14942672" y="6548400"/>
            <a:ext cx="1618655" cy="323215"/>
          </a:xfrm>
          <a:prstGeom prst="rect">
            <a:avLst/>
          </a:prstGeom>
        </p:spPr>
        <p:txBody>
          <a:bodyPr anchor="t" rtlCol="false" tIns="0" lIns="0" bIns="0" rIns="0">
            <a:spAutoFit/>
          </a:bodyPr>
          <a:lstStyle/>
          <a:p>
            <a:pPr algn="ctr">
              <a:lnSpc>
                <a:spcPts val="2659"/>
              </a:lnSpc>
              <a:spcBef>
                <a:spcPct val="0"/>
              </a:spcBef>
            </a:pPr>
            <a:r>
              <a:rPr lang="en-US" sz="1899">
                <a:solidFill>
                  <a:srgbClr val="000000"/>
                </a:solidFill>
                <a:latin typeface="Inter Bold"/>
              </a:rPr>
              <a:t>PAIN POINTS:</a:t>
            </a:r>
          </a:p>
        </p:txBody>
      </p:sp>
      <p:sp>
        <p:nvSpPr>
          <p:cNvPr name="TextBox 44" id="44"/>
          <p:cNvSpPr txBox="true"/>
          <p:nvPr/>
        </p:nvSpPr>
        <p:spPr>
          <a:xfrm rot="0">
            <a:off x="12605381" y="6900190"/>
            <a:ext cx="5690001" cy="989965"/>
          </a:xfrm>
          <a:prstGeom prst="rect">
            <a:avLst/>
          </a:prstGeom>
        </p:spPr>
        <p:txBody>
          <a:bodyPr anchor="t" rtlCol="false" tIns="0" lIns="0" bIns="0" rIns="0">
            <a:spAutoFit/>
          </a:bodyPr>
          <a:lstStyle/>
          <a:p>
            <a:pPr algn="ctr" marL="410209" indent="-205105" lvl="1">
              <a:lnSpc>
                <a:spcPts val="2659"/>
              </a:lnSpc>
              <a:buFont typeface="Arial"/>
              <a:buChar char="•"/>
            </a:pPr>
            <a:r>
              <a:rPr lang="en-US" sz="1899">
                <a:solidFill>
                  <a:srgbClr val="000000"/>
                </a:solidFill>
                <a:latin typeface="Inter"/>
              </a:rPr>
              <a:t>Balancing a demanding job, family responsibilities, and active investment management is challenging.</a:t>
            </a:r>
          </a:p>
        </p:txBody>
      </p:sp>
      <p:sp>
        <p:nvSpPr>
          <p:cNvPr name="TextBox 45" id="45"/>
          <p:cNvSpPr txBox="true"/>
          <p:nvPr/>
        </p:nvSpPr>
        <p:spPr>
          <a:xfrm rot="0">
            <a:off x="12605381" y="8023505"/>
            <a:ext cx="5690001" cy="871220"/>
          </a:xfrm>
          <a:prstGeom prst="rect">
            <a:avLst/>
          </a:prstGeom>
        </p:spPr>
        <p:txBody>
          <a:bodyPr anchor="t" rtlCol="false" tIns="0" lIns="0" bIns="0" rIns="0">
            <a:spAutoFit/>
          </a:bodyPr>
          <a:lstStyle/>
          <a:p>
            <a:pPr algn="ctr" marL="367031" indent="-183515" lvl="1">
              <a:lnSpc>
                <a:spcPts val="2380"/>
              </a:lnSpc>
              <a:buFont typeface="Arial"/>
              <a:buChar char="•"/>
            </a:pPr>
            <a:r>
              <a:rPr lang="en-US" sz="1700">
                <a:solidFill>
                  <a:srgbClr val="000000"/>
                </a:solidFill>
                <a:latin typeface="Inter"/>
              </a:rPr>
              <a:t>Navigating market volatility and economic uncertainties can be stressful and requires careful risk management</a:t>
            </a:r>
          </a:p>
        </p:txBody>
      </p:sp>
      <p:sp>
        <p:nvSpPr>
          <p:cNvPr name="TextBox 46" id="46"/>
          <p:cNvSpPr txBox="true"/>
          <p:nvPr/>
        </p:nvSpPr>
        <p:spPr>
          <a:xfrm rot="0">
            <a:off x="15450381" y="8896714"/>
            <a:ext cx="872966" cy="323215"/>
          </a:xfrm>
          <a:prstGeom prst="rect">
            <a:avLst/>
          </a:prstGeom>
        </p:spPr>
        <p:txBody>
          <a:bodyPr anchor="t" rtlCol="false" tIns="0" lIns="0" bIns="0" rIns="0">
            <a:spAutoFit/>
          </a:bodyPr>
          <a:lstStyle/>
          <a:p>
            <a:pPr algn="ctr">
              <a:lnSpc>
                <a:spcPts val="2659"/>
              </a:lnSpc>
              <a:spcBef>
                <a:spcPct val="0"/>
              </a:spcBef>
            </a:pPr>
            <a:r>
              <a:rPr lang="en-US" sz="1899">
                <a:solidFill>
                  <a:srgbClr val="000000"/>
                </a:solidFill>
                <a:latin typeface="Inter Bold"/>
              </a:rPr>
              <a:t>NEEDS</a:t>
            </a:r>
            <a:r>
              <a:rPr lang="en-US" sz="1899">
                <a:solidFill>
                  <a:srgbClr val="000000"/>
                </a:solidFill>
                <a:latin typeface="Inter"/>
              </a:rPr>
              <a:t>:</a:t>
            </a:r>
          </a:p>
        </p:txBody>
      </p:sp>
      <p:sp>
        <p:nvSpPr>
          <p:cNvPr name="TextBox 47" id="47"/>
          <p:cNvSpPr txBox="true"/>
          <p:nvPr/>
        </p:nvSpPr>
        <p:spPr>
          <a:xfrm rot="0">
            <a:off x="12605381" y="9296129"/>
            <a:ext cx="5682619" cy="989965"/>
          </a:xfrm>
          <a:prstGeom prst="rect">
            <a:avLst/>
          </a:prstGeom>
        </p:spPr>
        <p:txBody>
          <a:bodyPr anchor="t" rtlCol="false" tIns="0" lIns="0" bIns="0" rIns="0">
            <a:spAutoFit/>
          </a:bodyPr>
          <a:lstStyle/>
          <a:p>
            <a:pPr algn="ctr" marL="410209" indent="-205105" lvl="1">
              <a:lnSpc>
                <a:spcPts val="2659"/>
              </a:lnSpc>
              <a:buFont typeface="Arial"/>
              <a:buChar char="•"/>
            </a:pPr>
            <a:r>
              <a:rPr lang="en-US" sz="1899">
                <a:solidFill>
                  <a:srgbClr val="000000"/>
                </a:solidFill>
                <a:latin typeface="Inter"/>
              </a:rPr>
              <a:t>Recommendations and tools for diversifying investments across different asset classes, sectors, and geographies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486488" y="-514494"/>
            <a:ext cx="19625647" cy="1543194"/>
            <a:chOff x="0" y="0"/>
            <a:chExt cx="5168895" cy="406438"/>
          </a:xfrm>
        </p:grpSpPr>
        <p:sp>
          <p:nvSpPr>
            <p:cNvPr name="Freeform 3" id="3"/>
            <p:cNvSpPr/>
            <p:nvPr/>
          </p:nvSpPr>
          <p:spPr>
            <a:xfrm flipH="false" flipV="false" rot="0">
              <a:off x="0" y="0"/>
              <a:ext cx="5168895" cy="406438"/>
            </a:xfrm>
            <a:custGeom>
              <a:avLst/>
              <a:gdLst/>
              <a:ahLst/>
              <a:cxnLst/>
              <a:rect r="r" b="b" t="t" l="l"/>
              <a:pathLst>
                <a:path h="406438" w="5168895">
                  <a:moveTo>
                    <a:pt x="0" y="0"/>
                  </a:moveTo>
                  <a:lnTo>
                    <a:pt x="5168895" y="0"/>
                  </a:lnTo>
                  <a:lnTo>
                    <a:pt x="5168895" y="406438"/>
                  </a:lnTo>
                  <a:lnTo>
                    <a:pt x="0" y="406438"/>
                  </a:lnTo>
                  <a:close/>
                </a:path>
              </a:pathLst>
            </a:custGeom>
            <a:solidFill>
              <a:srgbClr val="FC8760"/>
            </a:solidFill>
          </p:spPr>
        </p:sp>
        <p:sp>
          <p:nvSpPr>
            <p:cNvPr name="TextBox 4" id="4"/>
            <p:cNvSpPr txBox="true"/>
            <p:nvPr/>
          </p:nvSpPr>
          <p:spPr>
            <a:xfrm>
              <a:off x="0" y="-38100"/>
              <a:ext cx="5168895" cy="444538"/>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574687" y="6863228"/>
            <a:ext cx="915469" cy="915469"/>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9404A"/>
            </a:solidFill>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574687" y="5681627"/>
            <a:ext cx="915469" cy="915469"/>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9404A"/>
            </a:solidFill>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456123" y="1188938"/>
            <a:ext cx="915469" cy="915469"/>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9404A"/>
            </a:solidFill>
          </p:spPr>
        </p:sp>
        <p:sp>
          <p:nvSpPr>
            <p:cNvPr name="TextBox 13" id="13"/>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574687" y="4490501"/>
            <a:ext cx="915469" cy="915469"/>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9404A"/>
            </a:solidFill>
          </p:spPr>
        </p:sp>
        <p:sp>
          <p:nvSpPr>
            <p:cNvPr name="TextBox 16" id="16"/>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7" id="17"/>
          <p:cNvSpPr/>
          <p:nvPr/>
        </p:nvSpPr>
        <p:spPr>
          <a:xfrm flipH="false" flipV="false" rot="0">
            <a:off x="567243" y="4634445"/>
            <a:ext cx="922913" cy="627581"/>
          </a:xfrm>
          <a:custGeom>
            <a:avLst/>
            <a:gdLst/>
            <a:ahLst/>
            <a:cxnLst/>
            <a:rect r="r" b="b" t="t" l="l"/>
            <a:pathLst>
              <a:path h="627581" w="922913">
                <a:moveTo>
                  <a:pt x="0" y="0"/>
                </a:moveTo>
                <a:lnTo>
                  <a:pt x="922914" y="0"/>
                </a:lnTo>
                <a:lnTo>
                  <a:pt x="922914" y="627581"/>
                </a:lnTo>
                <a:lnTo>
                  <a:pt x="0" y="62758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8" id="18"/>
          <p:cNvSpPr/>
          <p:nvPr/>
        </p:nvSpPr>
        <p:spPr>
          <a:xfrm flipH="false" flipV="false" rot="0">
            <a:off x="642425" y="5810302"/>
            <a:ext cx="779994" cy="658120"/>
          </a:xfrm>
          <a:custGeom>
            <a:avLst/>
            <a:gdLst/>
            <a:ahLst/>
            <a:cxnLst/>
            <a:rect r="r" b="b" t="t" l="l"/>
            <a:pathLst>
              <a:path h="658120" w="779994">
                <a:moveTo>
                  <a:pt x="0" y="0"/>
                </a:moveTo>
                <a:lnTo>
                  <a:pt x="779994" y="0"/>
                </a:lnTo>
                <a:lnTo>
                  <a:pt x="779994" y="658119"/>
                </a:lnTo>
                <a:lnTo>
                  <a:pt x="0" y="65811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9" id="19"/>
          <p:cNvSpPr/>
          <p:nvPr/>
        </p:nvSpPr>
        <p:spPr>
          <a:xfrm flipH="false" flipV="false" rot="0">
            <a:off x="691350" y="6997146"/>
            <a:ext cx="731069" cy="674356"/>
          </a:xfrm>
          <a:custGeom>
            <a:avLst/>
            <a:gdLst/>
            <a:ahLst/>
            <a:cxnLst/>
            <a:rect r="r" b="b" t="t" l="l"/>
            <a:pathLst>
              <a:path h="674356" w="731069">
                <a:moveTo>
                  <a:pt x="0" y="0"/>
                </a:moveTo>
                <a:lnTo>
                  <a:pt x="731069" y="0"/>
                </a:lnTo>
                <a:lnTo>
                  <a:pt x="731069" y="674357"/>
                </a:lnTo>
                <a:lnTo>
                  <a:pt x="0" y="674357"/>
                </a:lnTo>
                <a:lnTo>
                  <a:pt x="0" y="0"/>
                </a:lnTo>
                <a:close/>
              </a:path>
            </a:pathLst>
          </a:custGeom>
          <a:blipFill>
            <a:blip r:embed="rId6">
              <a:extLst>
                <a:ext uri="{96DAC541-7B7A-43D3-8B79-37D633B846F1}">
                  <asvg:svgBlip xmlns:asvg="http://schemas.microsoft.com/office/drawing/2016/SVG/main" r:embed="rId7"/>
                </a:ext>
              </a:extLst>
            </a:blip>
            <a:stretch>
              <a:fillRect l="-12528" t="0" r="-65875" b="-7099"/>
            </a:stretch>
          </a:blipFill>
        </p:spPr>
      </p:sp>
      <p:sp>
        <p:nvSpPr>
          <p:cNvPr name="Freeform 20" id="20"/>
          <p:cNvSpPr/>
          <p:nvPr/>
        </p:nvSpPr>
        <p:spPr>
          <a:xfrm flipH="false" flipV="false" rot="0">
            <a:off x="572786" y="1349176"/>
            <a:ext cx="655750" cy="612306"/>
          </a:xfrm>
          <a:custGeom>
            <a:avLst/>
            <a:gdLst/>
            <a:ahLst/>
            <a:cxnLst/>
            <a:rect r="r" b="b" t="t" l="l"/>
            <a:pathLst>
              <a:path h="612306" w="655750">
                <a:moveTo>
                  <a:pt x="0" y="0"/>
                </a:moveTo>
                <a:lnTo>
                  <a:pt x="655749" y="0"/>
                </a:lnTo>
                <a:lnTo>
                  <a:pt x="655749" y="612306"/>
                </a:lnTo>
                <a:lnTo>
                  <a:pt x="0" y="61230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1" id="21"/>
          <p:cNvSpPr/>
          <p:nvPr/>
        </p:nvSpPr>
        <p:spPr>
          <a:xfrm flipH="false" flipV="false" rot="0">
            <a:off x="373589" y="8331147"/>
            <a:ext cx="1080538" cy="1414780"/>
          </a:xfrm>
          <a:custGeom>
            <a:avLst/>
            <a:gdLst/>
            <a:ahLst/>
            <a:cxnLst/>
            <a:rect r="r" b="b" t="t" l="l"/>
            <a:pathLst>
              <a:path h="1414780" w="1080538">
                <a:moveTo>
                  <a:pt x="0" y="0"/>
                </a:moveTo>
                <a:lnTo>
                  <a:pt x="1080538" y="0"/>
                </a:lnTo>
                <a:lnTo>
                  <a:pt x="1080538" y="1414780"/>
                </a:lnTo>
                <a:lnTo>
                  <a:pt x="0" y="141478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22" id="22"/>
          <p:cNvSpPr txBox="true"/>
          <p:nvPr/>
        </p:nvSpPr>
        <p:spPr>
          <a:xfrm rot="0">
            <a:off x="1683804" y="4152967"/>
            <a:ext cx="16604196" cy="3453130"/>
          </a:xfrm>
          <a:prstGeom prst="rect">
            <a:avLst/>
          </a:prstGeom>
        </p:spPr>
        <p:txBody>
          <a:bodyPr anchor="t" rtlCol="false" tIns="0" lIns="0" bIns="0" rIns="0">
            <a:spAutoFit/>
          </a:bodyPr>
          <a:lstStyle/>
          <a:p>
            <a:pPr algn="l">
              <a:lnSpc>
                <a:spcPts val="3919"/>
              </a:lnSpc>
              <a:spcBef>
                <a:spcPct val="0"/>
              </a:spcBef>
            </a:pPr>
          </a:p>
          <a:p>
            <a:pPr algn="l">
              <a:lnSpc>
                <a:spcPts val="3919"/>
              </a:lnSpc>
              <a:spcBef>
                <a:spcPct val="0"/>
              </a:spcBef>
            </a:pPr>
            <a:r>
              <a:rPr lang="en-US" sz="2799">
                <a:solidFill>
                  <a:srgbClr val="000000"/>
                </a:solidFill>
                <a:latin typeface="Inter Bold"/>
              </a:rPr>
              <a:t>Active Traders</a:t>
            </a:r>
            <a:r>
              <a:rPr lang="en-US" sz="2799">
                <a:solidFill>
                  <a:srgbClr val="000000"/>
                </a:solidFill>
                <a:latin typeface="Inter"/>
              </a:rPr>
              <a:t>:</a:t>
            </a:r>
          </a:p>
          <a:p>
            <a:pPr algn="l">
              <a:lnSpc>
                <a:spcPts val="3919"/>
              </a:lnSpc>
              <a:spcBef>
                <a:spcPct val="0"/>
              </a:spcBef>
            </a:pPr>
            <a:r>
              <a:rPr lang="en-US" sz="2799">
                <a:solidFill>
                  <a:srgbClr val="000000"/>
                </a:solidFill>
                <a:latin typeface="Inter"/>
              </a:rPr>
              <a:t>Needs: Real-time price alerts, breaking news, trade execution updates.</a:t>
            </a:r>
          </a:p>
          <a:p>
            <a:pPr algn="l">
              <a:lnSpc>
                <a:spcPts val="3919"/>
              </a:lnSpc>
              <a:spcBef>
                <a:spcPct val="0"/>
              </a:spcBef>
            </a:pPr>
            <a:r>
              <a:rPr lang="en-US" sz="2799">
                <a:solidFill>
                  <a:srgbClr val="000000"/>
                </a:solidFill>
                <a:latin typeface="Inter Bold"/>
              </a:rPr>
              <a:t>Passive Investors</a:t>
            </a:r>
            <a:r>
              <a:rPr lang="en-US" sz="2799">
                <a:solidFill>
                  <a:srgbClr val="000000"/>
                </a:solidFill>
                <a:latin typeface="Inter"/>
              </a:rPr>
              <a:t>:</a:t>
            </a:r>
          </a:p>
          <a:p>
            <a:pPr algn="l">
              <a:lnSpc>
                <a:spcPts val="3919"/>
              </a:lnSpc>
              <a:spcBef>
                <a:spcPct val="0"/>
              </a:spcBef>
            </a:pPr>
            <a:r>
              <a:rPr lang="en-US" sz="2799">
                <a:solidFill>
                  <a:srgbClr val="000000"/>
                </a:solidFill>
                <a:latin typeface="Inter"/>
              </a:rPr>
              <a:t>Needs: Portfolio performance summaries, quarterly reports, dividend updates.</a:t>
            </a:r>
          </a:p>
          <a:p>
            <a:pPr algn="l">
              <a:lnSpc>
                <a:spcPts val="3919"/>
              </a:lnSpc>
              <a:spcBef>
                <a:spcPct val="0"/>
              </a:spcBef>
            </a:pPr>
            <a:r>
              <a:rPr lang="en-US" sz="2799">
                <a:solidFill>
                  <a:srgbClr val="000000"/>
                </a:solidFill>
                <a:latin typeface="Inter Bold"/>
              </a:rPr>
              <a:t>Beginners</a:t>
            </a:r>
            <a:r>
              <a:rPr lang="en-US" sz="2799">
                <a:solidFill>
                  <a:srgbClr val="000000"/>
                </a:solidFill>
                <a:latin typeface="Inter"/>
              </a:rPr>
              <a:t>:</a:t>
            </a:r>
          </a:p>
          <a:p>
            <a:pPr algn="l">
              <a:lnSpc>
                <a:spcPts val="3919"/>
              </a:lnSpc>
              <a:spcBef>
                <a:spcPct val="0"/>
              </a:spcBef>
            </a:pPr>
            <a:r>
              <a:rPr lang="en-US" sz="2799">
                <a:solidFill>
                  <a:srgbClr val="000000"/>
                </a:solidFill>
                <a:latin typeface="Inter"/>
              </a:rPr>
              <a:t>Needs: Tutorials, webinars, basic market insights, investment tips.</a:t>
            </a:r>
          </a:p>
        </p:txBody>
      </p:sp>
      <p:sp>
        <p:nvSpPr>
          <p:cNvPr name="TextBox 23" id="23"/>
          <p:cNvSpPr txBox="true"/>
          <p:nvPr/>
        </p:nvSpPr>
        <p:spPr>
          <a:xfrm rot="0">
            <a:off x="0" y="-76203"/>
            <a:ext cx="18288000" cy="1009653"/>
          </a:xfrm>
          <a:prstGeom prst="rect">
            <a:avLst/>
          </a:prstGeom>
        </p:spPr>
        <p:txBody>
          <a:bodyPr anchor="t" rtlCol="false" tIns="0" lIns="0" bIns="0" rIns="0">
            <a:spAutoFit/>
          </a:bodyPr>
          <a:lstStyle/>
          <a:p>
            <a:pPr algn="ctr">
              <a:lnSpc>
                <a:spcPts val="8399"/>
              </a:lnSpc>
              <a:spcBef>
                <a:spcPct val="0"/>
              </a:spcBef>
            </a:pPr>
            <a:r>
              <a:rPr lang="en-US" sz="5999">
                <a:solidFill>
                  <a:srgbClr val="FFFFFF"/>
                </a:solidFill>
                <a:latin typeface="Garet Bold"/>
              </a:rPr>
              <a:t>User Behavior</a:t>
            </a:r>
          </a:p>
        </p:txBody>
      </p:sp>
      <p:sp>
        <p:nvSpPr>
          <p:cNvPr name="TextBox 24" id="24"/>
          <p:cNvSpPr txBox="true"/>
          <p:nvPr/>
        </p:nvSpPr>
        <p:spPr>
          <a:xfrm rot="0">
            <a:off x="1657647" y="1131788"/>
            <a:ext cx="15681842" cy="3453131"/>
          </a:xfrm>
          <a:prstGeom prst="rect">
            <a:avLst/>
          </a:prstGeom>
        </p:spPr>
        <p:txBody>
          <a:bodyPr anchor="t" rtlCol="false" tIns="0" lIns="0" bIns="0" rIns="0">
            <a:spAutoFit/>
          </a:bodyPr>
          <a:lstStyle/>
          <a:p>
            <a:pPr algn="l">
              <a:lnSpc>
                <a:spcPts val="3919"/>
              </a:lnSpc>
              <a:spcBef>
                <a:spcPct val="0"/>
              </a:spcBef>
            </a:pPr>
            <a:r>
              <a:rPr lang="en-US" sz="2799" u="sng">
                <a:solidFill>
                  <a:srgbClr val="000000"/>
                </a:solidFill>
                <a:latin typeface="Inter Bold"/>
              </a:rPr>
              <a:t>Current Trends in the Digital Broking Sector</a:t>
            </a:r>
          </a:p>
          <a:p>
            <a:pPr algn="l">
              <a:lnSpc>
                <a:spcPts val="3919"/>
              </a:lnSpc>
              <a:spcBef>
                <a:spcPct val="0"/>
              </a:spcBef>
            </a:pPr>
            <a:r>
              <a:rPr lang="en-US" sz="2799">
                <a:solidFill>
                  <a:srgbClr val="000000"/>
                </a:solidFill>
                <a:latin typeface="Inter Bold"/>
              </a:rPr>
              <a:t>Increased Mobile Usage</a:t>
            </a:r>
            <a:r>
              <a:rPr lang="en-US" sz="2799">
                <a:solidFill>
                  <a:srgbClr val="000000"/>
                </a:solidFill>
                <a:latin typeface="Inter"/>
              </a:rPr>
              <a:t>: Users prefer managing their portfolios on mobile apps.</a:t>
            </a:r>
          </a:p>
          <a:p>
            <a:pPr algn="l">
              <a:lnSpc>
                <a:spcPts val="3919"/>
              </a:lnSpc>
              <a:spcBef>
                <a:spcPct val="0"/>
              </a:spcBef>
            </a:pPr>
            <a:r>
              <a:rPr lang="en-US" sz="2799">
                <a:solidFill>
                  <a:srgbClr val="000000"/>
                </a:solidFill>
                <a:latin typeface="Inter Bold"/>
              </a:rPr>
              <a:t>Real-time Updates</a:t>
            </a:r>
            <a:r>
              <a:rPr lang="en-US" sz="2799">
                <a:solidFill>
                  <a:srgbClr val="000000"/>
                </a:solidFill>
                <a:latin typeface="Inter"/>
              </a:rPr>
              <a:t>: Demand for instant market news and price alerts.</a:t>
            </a:r>
          </a:p>
          <a:p>
            <a:pPr algn="l">
              <a:lnSpc>
                <a:spcPts val="3919"/>
              </a:lnSpc>
              <a:spcBef>
                <a:spcPct val="0"/>
              </a:spcBef>
            </a:pPr>
            <a:r>
              <a:rPr lang="en-US" sz="2799">
                <a:solidFill>
                  <a:srgbClr val="000000"/>
                </a:solidFill>
                <a:latin typeface="Inter Bold"/>
              </a:rPr>
              <a:t>Personalization</a:t>
            </a:r>
            <a:r>
              <a:rPr lang="en-US" sz="2799">
                <a:solidFill>
                  <a:srgbClr val="000000"/>
                </a:solidFill>
                <a:latin typeface="Inter"/>
              </a:rPr>
              <a:t>: Users expect tailored recommendations and insights.</a:t>
            </a:r>
          </a:p>
          <a:p>
            <a:pPr algn="l">
              <a:lnSpc>
                <a:spcPts val="3919"/>
              </a:lnSpc>
              <a:spcBef>
                <a:spcPct val="0"/>
              </a:spcBef>
            </a:pPr>
            <a:r>
              <a:rPr lang="en-US" sz="2799">
                <a:solidFill>
                  <a:srgbClr val="000000"/>
                </a:solidFill>
                <a:latin typeface="Inter Bold"/>
              </a:rPr>
              <a:t>Behavioral Insights</a:t>
            </a:r>
            <a:r>
              <a:rPr lang="en-US" sz="2799">
                <a:solidFill>
                  <a:srgbClr val="000000"/>
                </a:solidFill>
                <a:latin typeface="Inter"/>
              </a:rPr>
              <a:t>: Users engage more with notifications that align with their trading habits.</a:t>
            </a:r>
          </a:p>
          <a:p>
            <a:pPr algn="l">
              <a:lnSpc>
                <a:spcPts val="3919"/>
              </a:lnSpc>
              <a:spcBef>
                <a:spcPct val="0"/>
              </a:spcBef>
            </a:pPr>
          </a:p>
          <a:p>
            <a:pPr algn="l">
              <a:lnSpc>
                <a:spcPts val="3919"/>
              </a:lnSpc>
              <a:spcBef>
                <a:spcPct val="0"/>
              </a:spcBef>
            </a:pPr>
            <a:r>
              <a:rPr lang="en-US" sz="2799" u="sng">
                <a:solidFill>
                  <a:srgbClr val="000000"/>
                </a:solidFill>
                <a:latin typeface="Inter"/>
              </a:rPr>
              <a:t>Segment Analysis:</a:t>
            </a:r>
          </a:p>
        </p:txBody>
      </p:sp>
      <p:sp>
        <p:nvSpPr>
          <p:cNvPr name="TextBox 25" id="25"/>
          <p:cNvSpPr txBox="true"/>
          <p:nvPr/>
        </p:nvSpPr>
        <p:spPr>
          <a:xfrm rot="0">
            <a:off x="1657647" y="8273997"/>
            <a:ext cx="14729389" cy="1471930"/>
          </a:xfrm>
          <a:prstGeom prst="rect">
            <a:avLst/>
          </a:prstGeom>
        </p:spPr>
        <p:txBody>
          <a:bodyPr anchor="t" rtlCol="false" tIns="0" lIns="0" bIns="0" rIns="0">
            <a:spAutoFit/>
          </a:bodyPr>
          <a:lstStyle/>
          <a:p>
            <a:pPr algn="l">
              <a:lnSpc>
                <a:spcPts val="3919"/>
              </a:lnSpc>
              <a:spcBef>
                <a:spcPct val="0"/>
              </a:spcBef>
            </a:pPr>
            <a:r>
              <a:rPr lang="en-US" sz="2799" u="sng">
                <a:solidFill>
                  <a:srgbClr val="000000"/>
                </a:solidFill>
                <a:latin typeface="Inter Bold"/>
              </a:rPr>
              <a:t>Engagement Patterns</a:t>
            </a:r>
          </a:p>
          <a:p>
            <a:pPr algn="l">
              <a:lnSpc>
                <a:spcPts val="3919"/>
              </a:lnSpc>
              <a:spcBef>
                <a:spcPct val="0"/>
              </a:spcBef>
            </a:pPr>
            <a:r>
              <a:rPr lang="en-US" sz="2799">
                <a:solidFill>
                  <a:srgbClr val="000000"/>
                </a:solidFill>
                <a:latin typeface="Inter Bold"/>
              </a:rPr>
              <a:t>Interaction Frequency</a:t>
            </a:r>
            <a:r>
              <a:rPr lang="en-US" sz="2799">
                <a:solidFill>
                  <a:srgbClr val="000000"/>
                </a:solidFill>
                <a:latin typeface="Inter"/>
              </a:rPr>
              <a:t>: Analyze how often users log in and engage with the app.</a:t>
            </a:r>
          </a:p>
          <a:p>
            <a:pPr algn="just">
              <a:lnSpc>
                <a:spcPts val="3919"/>
              </a:lnSpc>
              <a:spcBef>
                <a:spcPct val="0"/>
              </a:spcBef>
            </a:pPr>
            <a:r>
              <a:rPr lang="en-US" sz="2799">
                <a:solidFill>
                  <a:srgbClr val="000000"/>
                </a:solidFill>
                <a:latin typeface="Inter Bold"/>
              </a:rPr>
              <a:t>Activity Peaks</a:t>
            </a:r>
            <a:r>
              <a:rPr lang="en-US" sz="2799">
                <a:solidFill>
                  <a:srgbClr val="000000"/>
                </a:solidFill>
                <a:latin typeface="Inter"/>
              </a:rPr>
              <a:t>: Identify peak times for user activity </a:t>
            </a:r>
          </a:p>
        </p:txBody>
      </p:sp>
    </p:spTree>
  </p:cSld>
  <p:clrMapOvr>
    <a:masterClrMapping/>
  </p:clrMapOvr>
</p:sld>
</file>

<file path=ppt/slides/slide7.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1194781" y="1611828"/>
            <a:ext cx="6755784" cy="669452"/>
            <a:chOff x="0" y="0"/>
            <a:chExt cx="4297927" cy="425895"/>
          </a:xfrm>
        </p:grpSpPr>
        <p:sp>
          <p:nvSpPr>
            <p:cNvPr name="Freeform 3" id="3"/>
            <p:cNvSpPr/>
            <p:nvPr/>
          </p:nvSpPr>
          <p:spPr>
            <a:xfrm flipH="false" flipV="false" rot="0">
              <a:off x="0" y="0"/>
              <a:ext cx="4297928" cy="425895"/>
            </a:xfrm>
            <a:custGeom>
              <a:avLst/>
              <a:gdLst/>
              <a:ahLst/>
              <a:cxnLst/>
              <a:rect r="r" b="b" t="t" l="l"/>
              <a:pathLst>
                <a:path h="425895" w="4297928">
                  <a:moveTo>
                    <a:pt x="4094728" y="0"/>
                  </a:moveTo>
                  <a:cubicBezTo>
                    <a:pt x="4206952" y="0"/>
                    <a:pt x="4297928" y="95340"/>
                    <a:pt x="4297928" y="212948"/>
                  </a:cubicBezTo>
                  <a:cubicBezTo>
                    <a:pt x="4297928" y="330556"/>
                    <a:pt x="4206952" y="425895"/>
                    <a:pt x="4094728" y="425895"/>
                  </a:cubicBezTo>
                  <a:lnTo>
                    <a:pt x="203200" y="425895"/>
                  </a:lnTo>
                  <a:cubicBezTo>
                    <a:pt x="90976" y="425895"/>
                    <a:pt x="0" y="330556"/>
                    <a:pt x="0" y="212948"/>
                  </a:cubicBezTo>
                  <a:cubicBezTo>
                    <a:pt x="0" y="95340"/>
                    <a:pt x="90976" y="0"/>
                    <a:pt x="203200" y="0"/>
                  </a:cubicBezTo>
                  <a:close/>
                </a:path>
              </a:pathLst>
            </a:custGeom>
            <a:solidFill>
              <a:srgbClr val="E82A59"/>
            </a:solidFill>
          </p:spPr>
        </p:sp>
        <p:sp>
          <p:nvSpPr>
            <p:cNvPr name="TextBox 4" id="4"/>
            <p:cNvSpPr txBox="true"/>
            <p:nvPr/>
          </p:nvSpPr>
          <p:spPr>
            <a:xfrm>
              <a:off x="0" y="-57150"/>
              <a:ext cx="4297927" cy="483045"/>
            </a:xfrm>
            <a:prstGeom prst="rect">
              <a:avLst/>
            </a:prstGeom>
          </p:spPr>
          <p:txBody>
            <a:bodyPr anchor="ctr" rtlCol="false" tIns="50800" lIns="50800" bIns="50800" rIns="50800"/>
            <a:lstStyle/>
            <a:p>
              <a:pPr algn="ctr">
                <a:lnSpc>
                  <a:spcPts val="3639"/>
                </a:lnSpc>
              </a:pPr>
              <a:r>
                <a:rPr lang="en-US" sz="2599">
                  <a:solidFill>
                    <a:srgbClr val="FFFFFF"/>
                  </a:solidFill>
                  <a:latin typeface="Garet Bold"/>
                </a:rPr>
                <a:t>Market movements and price alerts</a:t>
              </a:r>
            </a:p>
          </p:txBody>
        </p:sp>
      </p:grpSp>
      <p:grpSp>
        <p:nvGrpSpPr>
          <p:cNvPr name="Group 5" id="5"/>
          <p:cNvGrpSpPr/>
          <p:nvPr/>
        </p:nvGrpSpPr>
        <p:grpSpPr>
          <a:xfrm rot="0">
            <a:off x="346987" y="1611828"/>
            <a:ext cx="669452" cy="669452"/>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pPr>
              <a:r>
                <a:rPr lang="en-US" sz="1899">
                  <a:solidFill>
                    <a:srgbClr val="FFFFFF"/>
                  </a:solidFill>
                  <a:latin typeface="Inter"/>
                </a:rPr>
                <a:t>1</a:t>
              </a:r>
            </a:p>
          </p:txBody>
        </p:sp>
      </p:grpSp>
      <p:sp>
        <p:nvSpPr>
          <p:cNvPr name="TextBox 8" id="8"/>
          <p:cNvSpPr txBox="true"/>
          <p:nvPr/>
        </p:nvSpPr>
        <p:spPr>
          <a:xfrm rot="0">
            <a:off x="1194781" y="2574887"/>
            <a:ext cx="16746232" cy="3114676"/>
          </a:xfrm>
          <a:prstGeom prst="rect">
            <a:avLst/>
          </a:prstGeom>
        </p:spPr>
        <p:txBody>
          <a:bodyPr anchor="t" rtlCol="false" tIns="0" lIns="0" bIns="0" rIns="0">
            <a:spAutoFit/>
          </a:bodyPr>
          <a:lstStyle/>
          <a:p>
            <a:pPr algn="l" marL="647694" indent="-323847" lvl="1">
              <a:lnSpc>
                <a:spcPts val="4199"/>
              </a:lnSpc>
              <a:buAutoNum type="arabicPeriod" startAt="1"/>
            </a:pPr>
            <a:r>
              <a:rPr lang="en-US" sz="2999" u="sng">
                <a:solidFill>
                  <a:srgbClr val="000000"/>
                </a:solidFill>
                <a:latin typeface="Garet"/>
              </a:rPr>
              <a:t>Purpose</a:t>
            </a:r>
            <a:r>
              <a:rPr lang="en-US" sz="2999">
                <a:solidFill>
                  <a:srgbClr val="000000"/>
                </a:solidFill>
                <a:latin typeface="Garet"/>
              </a:rPr>
              <a:t>: To keep users informed about market movements and significant changes that may affect their investments.</a:t>
            </a:r>
          </a:p>
          <a:p>
            <a:pPr algn="l" marL="647694" indent="-323847" lvl="1">
              <a:lnSpc>
                <a:spcPts val="4199"/>
              </a:lnSpc>
              <a:spcBef>
                <a:spcPct val="0"/>
              </a:spcBef>
              <a:buAutoNum type="arabicPeriod" startAt="1"/>
            </a:pPr>
            <a:r>
              <a:rPr lang="en-US" sz="2999" u="sng">
                <a:solidFill>
                  <a:srgbClr val="000000"/>
                </a:solidFill>
                <a:latin typeface="Garet"/>
              </a:rPr>
              <a:t>Target User Behavior</a:t>
            </a:r>
            <a:r>
              <a:rPr lang="en-US" sz="2999">
                <a:solidFill>
                  <a:srgbClr val="000000"/>
                </a:solidFill>
                <a:latin typeface="Garet"/>
              </a:rPr>
              <a:t>: Users who actively trade and prefer staying updated with real-time information.</a:t>
            </a:r>
          </a:p>
          <a:p>
            <a:pPr algn="l" marL="647694" indent="-323847" lvl="1">
              <a:lnSpc>
                <a:spcPts val="4199"/>
              </a:lnSpc>
              <a:spcBef>
                <a:spcPct val="0"/>
              </a:spcBef>
              <a:buAutoNum type="arabicPeriod" startAt="1"/>
            </a:pPr>
            <a:r>
              <a:rPr lang="en-US" sz="2999" u="sng">
                <a:solidFill>
                  <a:srgbClr val="000000"/>
                </a:solidFill>
                <a:latin typeface="Garet"/>
              </a:rPr>
              <a:t>Timing </a:t>
            </a:r>
            <a:r>
              <a:rPr lang="en-US" sz="2999">
                <a:solidFill>
                  <a:srgbClr val="000000"/>
                </a:solidFill>
                <a:latin typeface="Garet"/>
              </a:rPr>
              <a:t>: Instant notifications about stock price changes, market trends, breaking financial news, and trading opportunities.</a:t>
            </a:r>
          </a:p>
        </p:txBody>
      </p:sp>
      <p:grpSp>
        <p:nvGrpSpPr>
          <p:cNvPr name="Group 9" id="9"/>
          <p:cNvGrpSpPr/>
          <p:nvPr/>
        </p:nvGrpSpPr>
        <p:grpSpPr>
          <a:xfrm rot="0">
            <a:off x="1194781" y="6090836"/>
            <a:ext cx="7313134" cy="669452"/>
            <a:chOff x="0" y="0"/>
            <a:chExt cx="4652505" cy="425895"/>
          </a:xfrm>
        </p:grpSpPr>
        <p:sp>
          <p:nvSpPr>
            <p:cNvPr name="Freeform 10" id="10"/>
            <p:cNvSpPr/>
            <p:nvPr/>
          </p:nvSpPr>
          <p:spPr>
            <a:xfrm flipH="false" flipV="false" rot="0">
              <a:off x="0" y="0"/>
              <a:ext cx="4652506" cy="425895"/>
            </a:xfrm>
            <a:custGeom>
              <a:avLst/>
              <a:gdLst/>
              <a:ahLst/>
              <a:cxnLst/>
              <a:rect r="r" b="b" t="t" l="l"/>
              <a:pathLst>
                <a:path h="425895" w="4652506">
                  <a:moveTo>
                    <a:pt x="4449306" y="0"/>
                  </a:moveTo>
                  <a:cubicBezTo>
                    <a:pt x="4561530" y="0"/>
                    <a:pt x="4652506" y="95340"/>
                    <a:pt x="4652506" y="212948"/>
                  </a:cubicBezTo>
                  <a:cubicBezTo>
                    <a:pt x="4652506" y="330556"/>
                    <a:pt x="4561530" y="425895"/>
                    <a:pt x="4449306" y="425895"/>
                  </a:cubicBezTo>
                  <a:lnTo>
                    <a:pt x="203200" y="425895"/>
                  </a:lnTo>
                  <a:cubicBezTo>
                    <a:pt x="90976" y="425895"/>
                    <a:pt x="0" y="330556"/>
                    <a:pt x="0" y="212948"/>
                  </a:cubicBezTo>
                  <a:cubicBezTo>
                    <a:pt x="0" y="95340"/>
                    <a:pt x="90976" y="0"/>
                    <a:pt x="203200" y="0"/>
                  </a:cubicBezTo>
                  <a:close/>
                </a:path>
              </a:pathLst>
            </a:custGeom>
            <a:solidFill>
              <a:srgbClr val="E82A59"/>
            </a:solidFill>
          </p:spPr>
        </p:sp>
        <p:sp>
          <p:nvSpPr>
            <p:cNvPr name="TextBox 11" id="11"/>
            <p:cNvSpPr txBox="true"/>
            <p:nvPr/>
          </p:nvSpPr>
          <p:spPr>
            <a:xfrm>
              <a:off x="0" y="-57150"/>
              <a:ext cx="4652505" cy="483045"/>
            </a:xfrm>
            <a:prstGeom prst="rect">
              <a:avLst/>
            </a:prstGeom>
          </p:spPr>
          <p:txBody>
            <a:bodyPr anchor="ctr" rtlCol="false" tIns="50800" lIns="50800" bIns="50800" rIns="50800"/>
            <a:lstStyle/>
            <a:p>
              <a:pPr algn="ctr">
                <a:lnSpc>
                  <a:spcPts val="3639"/>
                </a:lnSpc>
              </a:pPr>
              <a:r>
                <a:rPr lang="en-US" sz="2599">
                  <a:solidFill>
                    <a:srgbClr val="FFFFFF"/>
                  </a:solidFill>
                  <a:latin typeface="Garet Bold"/>
                </a:rPr>
                <a:t>Personalized Trade Recommendations</a:t>
              </a:r>
            </a:p>
          </p:txBody>
        </p:sp>
      </p:grpSp>
      <p:grpSp>
        <p:nvGrpSpPr>
          <p:cNvPr name="Group 12" id="12"/>
          <p:cNvGrpSpPr/>
          <p:nvPr/>
        </p:nvGrpSpPr>
        <p:grpSpPr>
          <a:xfrm rot="0">
            <a:off x="346987" y="6090836"/>
            <a:ext cx="669452" cy="669452"/>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14" id="14"/>
            <p:cNvSpPr txBox="true"/>
            <p:nvPr/>
          </p:nvSpPr>
          <p:spPr>
            <a:xfrm>
              <a:off x="76200" y="38100"/>
              <a:ext cx="660400" cy="698500"/>
            </a:xfrm>
            <a:prstGeom prst="rect">
              <a:avLst/>
            </a:prstGeom>
          </p:spPr>
          <p:txBody>
            <a:bodyPr anchor="ctr" rtlCol="false" tIns="50800" lIns="50800" bIns="50800" rIns="50800"/>
            <a:lstStyle/>
            <a:p>
              <a:pPr algn="ctr">
                <a:lnSpc>
                  <a:spcPts val="2659"/>
                </a:lnSpc>
              </a:pPr>
              <a:r>
                <a:rPr lang="en-US" sz="1899">
                  <a:solidFill>
                    <a:srgbClr val="FFFFFF"/>
                  </a:solidFill>
                  <a:latin typeface="Inter"/>
                </a:rPr>
                <a:t>2</a:t>
              </a:r>
            </a:p>
          </p:txBody>
        </p:sp>
      </p:grpSp>
      <p:sp>
        <p:nvSpPr>
          <p:cNvPr name="TextBox 15" id="15"/>
          <p:cNvSpPr txBox="true"/>
          <p:nvPr/>
        </p:nvSpPr>
        <p:spPr>
          <a:xfrm rot="0">
            <a:off x="1194781" y="6903163"/>
            <a:ext cx="16746232" cy="3638551"/>
          </a:xfrm>
          <a:prstGeom prst="rect">
            <a:avLst/>
          </a:prstGeom>
        </p:spPr>
        <p:txBody>
          <a:bodyPr anchor="t" rtlCol="false" tIns="0" lIns="0" bIns="0" rIns="0">
            <a:spAutoFit/>
          </a:bodyPr>
          <a:lstStyle/>
          <a:p>
            <a:pPr algn="l" marL="647694" indent="-323847" lvl="1">
              <a:lnSpc>
                <a:spcPts val="4199"/>
              </a:lnSpc>
              <a:buAutoNum type="arabicPeriod" startAt="1"/>
            </a:pPr>
            <a:r>
              <a:rPr lang="en-US" sz="2999" u="sng">
                <a:solidFill>
                  <a:srgbClr val="000000"/>
                </a:solidFill>
                <a:latin typeface="Garet"/>
              </a:rPr>
              <a:t>Purpose</a:t>
            </a:r>
            <a:r>
              <a:rPr lang="en-US" sz="2999">
                <a:solidFill>
                  <a:srgbClr val="000000"/>
                </a:solidFill>
                <a:latin typeface="Garet"/>
              </a:rPr>
              <a:t>: To provide users with personalized trading suggestions based on their investment history and preferences.</a:t>
            </a:r>
          </a:p>
          <a:p>
            <a:pPr algn="l" marL="647694" indent="-323847" lvl="1">
              <a:lnSpc>
                <a:spcPts val="4199"/>
              </a:lnSpc>
              <a:buAutoNum type="arabicPeriod" startAt="1"/>
            </a:pPr>
            <a:r>
              <a:rPr lang="en-US" sz="2999" u="sng">
                <a:solidFill>
                  <a:srgbClr val="000000"/>
                </a:solidFill>
                <a:latin typeface="Garet"/>
              </a:rPr>
              <a:t>Target User Behavior</a:t>
            </a:r>
            <a:r>
              <a:rPr lang="en-US" sz="2999">
                <a:solidFill>
                  <a:srgbClr val="000000"/>
                </a:solidFill>
                <a:latin typeface="Garet"/>
              </a:rPr>
              <a:t>: Users who seek advice and recommendations to make informed trading decisions.</a:t>
            </a:r>
          </a:p>
          <a:p>
            <a:pPr algn="l" marL="647694" indent="-323847" lvl="1">
              <a:lnSpc>
                <a:spcPts val="4199"/>
              </a:lnSpc>
              <a:buAutoNum type="arabicPeriod" startAt="1"/>
            </a:pPr>
            <a:r>
              <a:rPr lang="en-US" sz="2999" u="sng">
                <a:solidFill>
                  <a:srgbClr val="000000"/>
                </a:solidFill>
                <a:latin typeface="Garet"/>
              </a:rPr>
              <a:t>Content</a:t>
            </a:r>
            <a:r>
              <a:rPr lang="en-US" sz="2999">
                <a:solidFill>
                  <a:srgbClr val="000000"/>
                </a:solidFill>
                <a:latin typeface="Garet"/>
              </a:rPr>
              <a:t>: AI-driven trade recommendations, tailored insights, and potential investment opportunities.</a:t>
            </a:r>
          </a:p>
          <a:p>
            <a:pPr algn="l">
              <a:lnSpc>
                <a:spcPts val="4199"/>
              </a:lnSpc>
              <a:spcBef>
                <a:spcPct val="0"/>
              </a:spcBef>
            </a:pPr>
          </a:p>
        </p:txBody>
      </p:sp>
      <p:grpSp>
        <p:nvGrpSpPr>
          <p:cNvPr name="Group 16" id="16"/>
          <p:cNvGrpSpPr/>
          <p:nvPr/>
        </p:nvGrpSpPr>
        <p:grpSpPr>
          <a:xfrm rot="0">
            <a:off x="0" y="-216776"/>
            <a:ext cx="18288000" cy="1485704"/>
            <a:chOff x="0" y="0"/>
            <a:chExt cx="4816593" cy="391297"/>
          </a:xfrm>
        </p:grpSpPr>
        <p:sp>
          <p:nvSpPr>
            <p:cNvPr name="Freeform 17" id="17"/>
            <p:cNvSpPr/>
            <p:nvPr/>
          </p:nvSpPr>
          <p:spPr>
            <a:xfrm flipH="false" flipV="false" rot="0">
              <a:off x="0" y="0"/>
              <a:ext cx="4816592" cy="391297"/>
            </a:xfrm>
            <a:custGeom>
              <a:avLst/>
              <a:gdLst/>
              <a:ahLst/>
              <a:cxnLst/>
              <a:rect r="r" b="b" t="t" l="l"/>
              <a:pathLst>
                <a:path h="391297" w="4816592">
                  <a:moveTo>
                    <a:pt x="0" y="0"/>
                  </a:moveTo>
                  <a:lnTo>
                    <a:pt x="4816592" y="0"/>
                  </a:lnTo>
                  <a:lnTo>
                    <a:pt x="4816592" y="391297"/>
                  </a:lnTo>
                  <a:lnTo>
                    <a:pt x="0" y="391297"/>
                  </a:lnTo>
                  <a:close/>
                </a:path>
              </a:pathLst>
            </a:custGeom>
            <a:solidFill>
              <a:srgbClr val="E9404A"/>
            </a:solidFill>
          </p:spPr>
        </p:sp>
        <p:sp>
          <p:nvSpPr>
            <p:cNvPr name="TextBox 18" id="18"/>
            <p:cNvSpPr txBox="true"/>
            <p:nvPr/>
          </p:nvSpPr>
          <p:spPr>
            <a:xfrm>
              <a:off x="0" y="-38100"/>
              <a:ext cx="4816593" cy="429397"/>
            </a:xfrm>
            <a:prstGeom prst="rect">
              <a:avLst/>
            </a:prstGeom>
          </p:spPr>
          <p:txBody>
            <a:bodyPr anchor="ctr" rtlCol="false" tIns="50800" lIns="50800" bIns="50800" rIns="50800"/>
            <a:lstStyle/>
            <a:p>
              <a:pPr algn="ctr">
                <a:lnSpc>
                  <a:spcPts val="2659"/>
                </a:lnSpc>
              </a:pPr>
            </a:p>
          </p:txBody>
        </p:sp>
      </p:grpSp>
      <p:sp>
        <p:nvSpPr>
          <p:cNvPr name="TextBox 19" id="19"/>
          <p:cNvSpPr txBox="true"/>
          <p:nvPr/>
        </p:nvSpPr>
        <p:spPr>
          <a:xfrm rot="0">
            <a:off x="693974" y="174624"/>
            <a:ext cx="11423309" cy="854076"/>
          </a:xfrm>
          <a:prstGeom prst="rect">
            <a:avLst/>
          </a:prstGeom>
        </p:spPr>
        <p:txBody>
          <a:bodyPr anchor="t" rtlCol="false" tIns="0" lIns="0" bIns="0" rIns="0">
            <a:spAutoFit/>
          </a:bodyPr>
          <a:lstStyle/>
          <a:p>
            <a:pPr algn="l">
              <a:lnSpc>
                <a:spcPts val="6999"/>
              </a:lnSpc>
            </a:pPr>
            <a:r>
              <a:rPr lang="en-US" sz="4999" spc="99">
                <a:solidFill>
                  <a:srgbClr val="FFFFFF"/>
                </a:solidFill>
                <a:latin typeface="Garet Bold"/>
              </a:rPr>
              <a:t>TYPES OF PUSH NOTIFICATIONS </a:t>
            </a:r>
          </a:p>
        </p:txBody>
      </p:sp>
    </p:spTree>
  </p:cSld>
  <p:clrMapOvr>
    <a:masterClrMapping/>
  </p:clrMapOvr>
</p:sld>
</file>

<file path=ppt/slides/slide8.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1541768" y="693974"/>
            <a:ext cx="6755784" cy="669452"/>
            <a:chOff x="0" y="0"/>
            <a:chExt cx="4297927" cy="425895"/>
          </a:xfrm>
        </p:grpSpPr>
        <p:sp>
          <p:nvSpPr>
            <p:cNvPr name="Freeform 3" id="3"/>
            <p:cNvSpPr/>
            <p:nvPr/>
          </p:nvSpPr>
          <p:spPr>
            <a:xfrm flipH="false" flipV="false" rot="0">
              <a:off x="0" y="0"/>
              <a:ext cx="4297928" cy="425895"/>
            </a:xfrm>
            <a:custGeom>
              <a:avLst/>
              <a:gdLst/>
              <a:ahLst/>
              <a:cxnLst/>
              <a:rect r="r" b="b" t="t" l="l"/>
              <a:pathLst>
                <a:path h="425895" w="4297928">
                  <a:moveTo>
                    <a:pt x="4094728" y="0"/>
                  </a:moveTo>
                  <a:cubicBezTo>
                    <a:pt x="4206952" y="0"/>
                    <a:pt x="4297928" y="95340"/>
                    <a:pt x="4297928" y="212948"/>
                  </a:cubicBezTo>
                  <a:cubicBezTo>
                    <a:pt x="4297928" y="330556"/>
                    <a:pt x="4206952" y="425895"/>
                    <a:pt x="4094728" y="425895"/>
                  </a:cubicBezTo>
                  <a:lnTo>
                    <a:pt x="203200" y="425895"/>
                  </a:lnTo>
                  <a:cubicBezTo>
                    <a:pt x="90976" y="425895"/>
                    <a:pt x="0" y="330556"/>
                    <a:pt x="0" y="212948"/>
                  </a:cubicBezTo>
                  <a:cubicBezTo>
                    <a:pt x="0" y="95340"/>
                    <a:pt x="90976" y="0"/>
                    <a:pt x="203200" y="0"/>
                  </a:cubicBezTo>
                  <a:close/>
                </a:path>
              </a:pathLst>
            </a:custGeom>
            <a:solidFill>
              <a:srgbClr val="E82A59"/>
            </a:solidFill>
          </p:spPr>
        </p:sp>
        <p:sp>
          <p:nvSpPr>
            <p:cNvPr name="TextBox 4" id="4"/>
            <p:cNvSpPr txBox="true"/>
            <p:nvPr/>
          </p:nvSpPr>
          <p:spPr>
            <a:xfrm>
              <a:off x="0" y="-57150"/>
              <a:ext cx="4297927" cy="483045"/>
            </a:xfrm>
            <a:prstGeom prst="rect">
              <a:avLst/>
            </a:prstGeom>
          </p:spPr>
          <p:txBody>
            <a:bodyPr anchor="ctr" rtlCol="false" tIns="50800" lIns="50800" bIns="50800" rIns="50800"/>
            <a:lstStyle/>
            <a:p>
              <a:pPr algn="ctr">
                <a:lnSpc>
                  <a:spcPts val="3639"/>
                </a:lnSpc>
              </a:pPr>
              <a:r>
                <a:rPr lang="en-US" sz="2599">
                  <a:solidFill>
                    <a:srgbClr val="FFFFFF"/>
                  </a:solidFill>
                  <a:latin typeface="Garet Bold"/>
                </a:rPr>
                <a:t>Investment Milestones</a:t>
              </a:r>
            </a:p>
          </p:txBody>
        </p:sp>
      </p:grpSp>
      <p:grpSp>
        <p:nvGrpSpPr>
          <p:cNvPr name="Group 5" id="5"/>
          <p:cNvGrpSpPr/>
          <p:nvPr/>
        </p:nvGrpSpPr>
        <p:grpSpPr>
          <a:xfrm rot="0">
            <a:off x="693974" y="693974"/>
            <a:ext cx="669452" cy="669452"/>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pPr>
              <a:r>
                <a:rPr lang="en-US" sz="1899">
                  <a:solidFill>
                    <a:srgbClr val="FFFFFF"/>
                  </a:solidFill>
                  <a:latin typeface="Inter"/>
                </a:rPr>
                <a:t>3</a:t>
              </a:r>
            </a:p>
          </p:txBody>
        </p:sp>
      </p:grpSp>
      <p:sp>
        <p:nvSpPr>
          <p:cNvPr name="TextBox 8" id="8"/>
          <p:cNvSpPr txBox="true"/>
          <p:nvPr/>
        </p:nvSpPr>
        <p:spPr>
          <a:xfrm rot="0">
            <a:off x="1363426" y="1569300"/>
            <a:ext cx="16411505" cy="8623937"/>
          </a:xfrm>
          <a:prstGeom prst="rect">
            <a:avLst/>
          </a:prstGeom>
        </p:spPr>
        <p:txBody>
          <a:bodyPr anchor="t" rtlCol="false" tIns="0" lIns="0" bIns="0" rIns="0">
            <a:spAutoFit/>
          </a:bodyPr>
          <a:lstStyle/>
          <a:p>
            <a:pPr algn="l" marL="647694" indent="-323847" lvl="1">
              <a:lnSpc>
                <a:spcPts val="4919"/>
              </a:lnSpc>
              <a:buAutoNum type="arabicPeriod" startAt="1"/>
            </a:pPr>
            <a:r>
              <a:rPr lang="en-US" sz="2999" u="sng">
                <a:solidFill>
                  <a:srgbClr val="000000"/>
                </a:solidFill>
                <a:latin typeface="Garet"/>
              </a:rPr>
              <a:t>Purpose</a:t>
            </a:r>
            <a:r>
              <a:rPr lang="en-US" sz="2999">
                <a:solidFill>
                  <a:srgbClr val="000000"/>
                </a:solidFill>
                <a:latin typeface="Garet"/>
              </a:rPr>
              <a:t>: The primary purpose of investment milestones push notifications is to keep users informed about significant achievements or progress in their investment journey. These notifications are designed to celebrate milestones, encourage continued engagement, and reinforce positive user behavior by acknowledging their accomplishments. </a:t>
            </a:r>
          </a:p>
          <a:p>
            <a:pPr algn="l" marL="647694" indent="-323847" lvl="1">
              <a:lnSpc>
                <a:spcPts val="4919"/>
              </a:lnSpc>
              <a:buAutoNum type="arabicPeriod" startAt="1"/>
            </a:pPr>
            <a:r>
              <a:rPr lang="en-US" sz="2999" u="sng">
                <a:solidFill>
                  <a:srgbClr val="000000"/>
                </a:solidFill>
                <a:latin typeface="Garet"/>
              </a:rPr>
              <a:t>Target User Behavio</a:t>
            </a:r>
            <a:r>
              <a:rPr lang="en-US" sz="2999">
                <a:solidFill>
                  <a:srgbClr val="000000"/>
                </a:solidFill>
                <a:latin typeface="Garet"/>
              </a:rPr>
              <a:t>r: Users who regularly invest and track their portfolio performance or those who have specific investment goals such as retirement savings, buying a house, or achieving a certain portfolio value.</a:t>
            </a:r>
          </a:p>
          <a:p>
            <a:pPr algn="l" marL="647694" indent="-323847" lvl="1">
              <a:lnSpc>
                <a:spcPts val="4919"/>
              </a:lnSpc>
              <a:buAutoNum type="arabicPeriod" startAt="1"/>
            </a:pPr>
            <a:r>
              <a:rPr lang="en-US" sz="2999" u="sng">
                <a:solidFill>
                  <a:srgbClr val="000000"/>
                </a:solidFill>
                <a:latin typeface="Garet"/>
              </a:rPr>
              <a:t>Content</a:t>
            </a:r>
            <a:r>
              <a:rPr lang="en-US" sz="2999">
                <a:solidFill>
                  <a:srgbClr val="000000"/>
                </a:solidFill>
                <a:latin typeface="Garet"/>
              </a:rPr>
              <a:t>: The content of investment milestones push notifications should be clear, concise, and encouraging. By effectively implementing investment milestones push notifications, the platform can enhance user engagement, satisfaction, and long-term retention, ultimately driving better investment outcomes for users and increased loyalty to the platform.</a:t>
            </a:r>
          </a:p>
          <a:p>
            <a:pPr algn="l">
              <a:lnSpc>
                <a:spcPts val="4919"/>
              </a:lnSpc>
            </a:pPr>
          </a:p>
        </p:txBody>
      </p:sp>
    </p:spTree>
  </p:cSld>
  <p:clrMapOvr>
    <a:masterClrMapping/>
  </p:clrMapOvr>
</p:sld>
</file>

<file path=ppt/slides/slide9.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1270189" y="868658"/>
            <a:ext cx="6755784" cy="669452"/>
            <a:chOff x="0" y="0"/>
            <a:chExt cx="4297927" cy="425895"/>
          </a:xfrm>
        </p:grpSpPr>
        <p:sp>
          <p:nvSpPr>
            <p:cNvPr name="Freeform 3" id="3"/>
            <p:cNvSpPr/>
            <p:nvPr/>
          </p:nvSpPr>
          <p:spPr>
            <a:xfrm flipH="false" flipV="false" rot="0">
              <a:off x="0" y="0"/>
              <a:ext cx="4297928" cy="425895"/>
            </a:xfrm>
            <a:custGeom>
              <a:avLst/>
              <a:gdLst/>
              <a:ahLst/>
              <a:cxnLst/>
              <a:rect r="r" b="b" t="t" l="l"/>
              <a:pathLst>
                <a:path h="425895" w="4297928">
                  <a:moveTo>
                    <a:pt x="4094728" y="0"/>
                  </a:moveTo>
                  <a:cubicBezTo>
                    <a:pt x="4206952" y="0"/>
                    <a:pt x="4297928" y="95340"/>
                    <a:pt x="4297928" y="212948"/>
                  </a:cubicBezTo>
                  <a:cubicBezTo>
                    <a:pt x="4297928" y="330556"/>
                    <a:pt x="4206952" y="425895"/>
                    <a:pt x="4094728" y="425895"/>
                  </a:cubicBezTo>
                  <a:lnTo>
                    <a:pt x="203200" y="425895"/>
                  </a:lnTo>
                  <a:cubicBezTo>
                    <a:pt x="90976" y="425895"/>
                    <a:pt x="0" y="330556"/>
                    <a:pt x="0" y="212948"/>
                  </a:cubicBezTo>
                  <a:cubicBezTo>
                    <a:pt x="0" y="95340"/>
                    <a:pt x="90976" y="0"/>
                    <a:pt x="203200" y="0"/>
                  </a:cubicBezTo>
                  <a:close/>
                </a:path>
              </a:pathLst>
            </a:custGeom>
            <a:solidFill>
              <a:srgbClr val="E82A59"/>
            </a:solidFill>
          </p:spPr>
        </p:sp>
        <p:sp>
          <p:nvSpPr>
            <p:cNvPr name="TextBox 4" id="4"/>
            <p:cNvSpPr txBox="true"/>
            <p:nvPr/>
          </p:nvSpPr>
          <p:spPr>
            <a:xfrm>
              <a:off x="0" y="-57150"/>
              <a:ext cx="4297927" cy="483045"/>
            </a:xfrm>
            <a:prstGeom prst="rect">
              <a:avLst/>
            </a:prstGeom>
          </p:spPr>
          <p:txBody>
            <a:bodyPr anchor="ctr" rtlCol="false" tIns="50800" lIns="50800" bIns="50800" rIns="50800"/>
            <a:lstStyle/>
            <a:p>
              <a:pPr algn="ctr">
                <a:lnSpc>
                  <a:spcPts val="3639"/>
                </a:lnSpc>
              </a:pPr>
              <a:r>
                <a:rPr lang="en-US" sz="2599">
                  <a:solidFill>
                    <a:srgbClr val="FFFFFF"/>
                  </a:solidFill>
                  <a:latin typeface="Garet Bold"/>
                </a:rPr>
                <a:t>Community and Social interactions</a:t>
              </a:r>
            </a:p>
          </p:txBody>
        </p:sp>
      </p:grpSp>
      <p:grpSp>
        <p:nvGrpSpPr>
          <p:cNvPr name="Group 5" id="5"/>
          <p:cNvGrpSpPr/>
          <p:nvPr/>
        </p:nvGrpSpPr>
        <p:grpSpPr>
          <a:xfrm rot="0">
            <a:off x="422395" y="868658"/>
            <a:ext cx="669452" cy="669452"/>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pPr>
              <a:r>
                <a:rPr lang="en-US" sz="1899">
                  <a:solidFill>
                    <a:srgbClr val="FFFFFF"/>
                  </a:solidFill>
                  <a:latin typeface="Inter"/>
                </a:rPr>
                <a:t>4</a:t>
              </a:r>
            </a:p>
          </p:txBody>
        </p:sp>
      </p:grpSp>
      <p:sp>
        <p:nvSpPr>
          <p:cNvPr name="TextBox 8" id="8"/>
          <p:cNvSpPr txBox="true"/>
          <p:nvPr/>
        </p:nvSpPr>
        <p:spPr>
          <a:xfrm rot="0">
            <a:off x="757121" y="1776280"/>
            <a:ext cx="16631457" cy="6324602"/>
          </a:xfrm>
          <a:prstGeom prst="rect">
            <a:avLst/>
          </a:prstGeom>
        </p:spPr>
        <p:txBody>
          <a:bodyPr anchor="t" rtlCol="false" tIns="0" lIns="0" bIns="0" rIns="0">
            <a:spAutoFit/>
          </a:bodyPr>
          <a:lstStyle/>
          <a:p>
            <a:pPr algn="l" marL="647694" indent="-323847" lvl="1">
              <a:lnSpc>
                <a:spcPts val="5099"/>
              </a:lnSpc>
              <a:buAutoNum type="arabicPeriod" startAt="1"/>
            </a:pPr>
            <a:r>
              <a:rPr lang="en-US" sz="2999">
                <a:solidFill>
                  <a:srgbClr val="000000"/>
                </a:solidFill>
                <a:latin typeface="Garet"/>
              </a:rPr>
              <a:t>Purpose: To foster a sense of community among users, encourage social interactions, and enhance user engagement on the platform. These notifications aim to create a more interactive and supportive environment where users can share experiences, provide support, and collaborate with others</a:t>
            </a:r>
            <a:r>
              <a:rPr lang="en-US" sz="2999">
                <a:solidFill>
                  <a:srgbClr val="000000"/>
                </a:solidFill>
                <a:latin typeface="Garet"/>
              </a:rPr>
              <a:t>  .</a:t>
            </a:r>
          </a:p>
          <a:p>
            <a:pPr algn="l">
              <a:lnSpc>
                <a:spcPts val="5099"/>
              </a:lnSpc>
            </a:pPr>
            <a:r>
              <a:rPr lang="en-US" sz="2999">
                <a:solidFill>
                  <a:srgbClr val="000000"/>
                </a:solidFill>
                <a:latin typeface="Garet"/>
              </a:rPr>
              <a:t>   2. </a:t>
            </a:r>
            <a:r>
              <a:rPr lang="en-US" sz="2999">
                <a:solidFill>
                  <a:srgbClr val="000000"/>
                </a:solidFill>
                <a:latin typeface="Garet"/>
              </a:rPr>
              <a:t>Target User Behavior: </a:t>
            </a:r>
          </a:p>
          <a:p>
            <a:pPr algn="l" marL="647694" indent="-323847" lvl="1">
              <a:lnSpc>
                <a:spcPts val="5099"/>
              </a:lnSpc>
              <a:buFont typeface="Arial"/>
              <a:buChar char="•"/>
            </a:pPr>
            <a:r>
              <a:rPr lang="en-US" sz="2999">
                <a:solidFill>
                  <a:srgbClr val="000000"/>
                </a:solidFill>
                <a:latin typeface="Garet"/>
              </a:rPr>
              <a:t>Enjoy connecting with others who share similar interests or goals.</a:t>
            </a:r>
          </a:p>
          <a:p>
            <a:pPr algn="l" marL="647694" indent="-323847" lvl="1">
              <a:lnSpc>
                <a:spcPts val="5099"/>
              </a:lnSpc>
              <a:buFont typeface="Arial"/>
              <a:buChar char="•"/>
            </a:pPr>
            <a:r>
              <a:rPr lang="en-US" sz="2999">
                <a:solidFill>
                  <a:srgbClr val="000000"/>
                </a:solidFill>
                <a:latin typeface="Garet"/>
              </a:rPr>
              <a:t>Look for peer support, advice, or collaboration opportunities.</a:t>
            </a:r>
          </a:p>
          <a:p>
            <a:pPr algn="l">
              <a:lnSpc>
                <a:spcPts val="5099"/>
              </a:lnSpc>
            </a:pPr>
            <a:r>
              <a:rPr lang="en-US" sz="2999">
                <a:solidFill>
                  <a:srgbClr val="000000"/>
                </a:solidFill>
                <a:latin typeface="Garet"/>
              </a:rPr>
              <a:t>    3. </a:t>
            </a:r>
            <a:r>
              <a:rPr lang="en-US" sz="2999">
                <a:solidFill>
                  <a:srgbClr val="000000"/>
                </a:solidFill>
                <a:latin typeface="Garet"/>
              </a:rPr>
              <a:t>Content: Updates on trending discussions, new followers, and activities of</a:t>
            </a:r>
          </a:p>
          <a:p>
            <a:pPr algn="l">
              <a:lnSpc>
                <a:spcPts val="5099"/>
              </a:lnSpc>
            </a:pPr>
            <a:r>
              <a:rPr lang="en-US" sz="2999">
                <a:solidFill>
                  <a:srgbClr val="000000"/>
                </a:solidFill>
                <a:latin typeface="Garet"/>
              </a:rPr>
              <a:t>         followed traders.</a:t>
            </a:r>
          </a:p>
          <a:p>
            <a:pPr algn="l">
              <a:lnSpc>
                <a:spcPts val="5099"/>
              </a:lnSpc>
            </a:pPr>
          </a:p>
        </p:txBody>
      </p:sp>
      <p:grpSp>
        <p:nvGrpSpPr>
          <p:cNvPr name="Group 9" id="9"/>
          <p:cNvGrpSpPr/>
          <p:nvPr/>
        </p:nvGrpSpPr>
        <p:grpSpPr>
          <a:xfrm rot="0">
            <a:off x="14206506" y="8637016"/>
            <a:ext cx="2545888" cy="2545888"/>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0" cap="sq">
              <a:solidFill>
                <a:srgbClr val="E82A59">
                  <a:alpha val="9804"/>
                </a:srgbClr>
              </a:solidFill>
              <a:prstDash val="solid"/>
              <a:miter/>
            </a:ln>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13217924" y="8100882"/>
            <a:ext cx="1977164" cy="1977164"/>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199699" y="0"/>
                  </a:moveTo>
                  <a:lnTo>
                    <a:pt x="613101" y="0"/>
                  </a:lnTo>
                  <a:cubicBezTo>
                    <a:pt x="666064" y="0"/>
                    <a:pt x="716859" y="21040"/>
                    <a:pt x="754309" y="58491"/>
                  </a:cubicBezTo>
                  <a:cubicBezTo>
                    <a:pt x="791760" y="95941"/>
                    <a:pt x="812800" y="146736"/>
                    <a:pt x="812800" y="199699"/>
                  </a:cubicBezTo>
                  <a:lnTo>
                    <a:pt x="812800" y="613101"/>
                  </a:lnTo>
                  <a:cubicBezTo>
                    <a:pt x="812800" y="666064"/>
                    <a:pt x="791760" y="716859"/>
                    <a:pt x="754309" y="754309"/>
                  </a:cubicBezTo>
                  <a:cubicBezTo>
                    <a:pt x="716859" y="791760"/>
                    <a:pt x="666064" y="812800"/>
                    <a:pt x="613101" y="812800"/>
                  </a:cubicBezTo>
                  <a:lnTo>
                    <a:pt x="199699" y="812800"/>
                  </a:lnTo>
                  <a:cubicBezTo>
                    <a:pt x="146736" y="812800"/>
                    <a:pt x="95941" y="791760"/>
                    <a:pt x="58491" y="754309"/>
                  </a:cubicBezTo>
                  <a:cubicBezTo>
                    <a:pt x="21040" y="716859"/>
                    <a:pt x="0" y="666064"/>
                    <a:pt x="0" y="613101"/>
                  </a:cubicBezTo>
                  <a:lnTo>
                    <a:pt x="0" y="199699"/>
                  </a:lnTo>
                  <a:cubicBezTo>
                    <a:pt x="0" y="146736"/>
                    <a:pt x="21040" y="95941"/>
                    <a:pt x="58491" y="58491"/>
                  </a:cubicBezTo>
                  <a:cubicBezTo>
                    <a:pt x="95941" y="21040"/>
                    <a:pt x="146736" y="0"/>
                    <a:pt x="199699" y="0"/>
                  </a:cubicBezTo>
                  <a:close/>
                </a:path>
              </a:pathLst>
            </a:custGeom>
            <a:solidFill>
              <a:srgbClr val="FC8760">
                <a:alpha val="29804"/>
              </a:srgbClr>
            </a:solidFill>
          </p:spPr>
        </p:sp>
        <p:sp>
          <p:nvSpPr>
            <p:cNvPr name="TextBox 14" id="14"/>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DAGHxFLbOT4</dc:identifier>
  <dcterms:modified xsi:type="dcterms:W3CDTF">2011-08-01T06:04:30Z</dcterms:modified>
  <cp:revision>1</cp:revision>
  <dc:title>Business</dc:title>
</cp:coreProperties>
</file>